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317" r:id="rId4"/>
    <p:sldId id="259" r:id="rId5"/>
    <p:sldId id="318" r:id="rId6"/>
    <p:sldId id="261" r:id="rId7"/>
    <p:sldId id="277" r:id="rId8"/>
    <p:sldId id="262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8" r:id="rId20"/>
    <p:sldId id="280" r:id="rId21"/>
    <p:sldId id="281" r:id="rId22"/>
    <p:sldId id="283" r:id="rId23"/>
    <p:sldId id="323" r:id="rId24"/>
    <p:sldId id="282" r:id="rId25"/>
    <p:sldId id="284" r:id="rId26"/>
    <p:sldId id="288" r:id="rId27"/>
    <p:sldId id="285" r:id="rId28"/>
    <p:sldId id="286" r:id="rId29"/>
    <p:sldId id="287" r:id="rId30"/>
    <p:sldId id="319" r:id="rId31"/>
    <p:sldId id="295" r:id="rId32"/>
    <p:sldId id="290" r:id="rId33"/>
    <p:sldId id="297" r:id="rId34"/>
    <p:sldId id="291" r:id="rId35"/>
    <p:sldId id="298" r:id="rId36"/>
    <p:sldId id="292" r:id="rId37"/>
    <p:sldId id="299" r:id="rId38"/>
    <p:sldId id="308" r:id="rId39"/>
    <p:sldId id="301" r:id="rId40"/>
    <p:sldId id="311" r:id="rId41"/>
    <p:sldId id="300" r:id="rId42"/>
    <p:sldId id="313" r:id="rId43"/>
    <p:sldId id="302" r:id="rId44"/>
    <p:sldId id="321" r:id="rId45"/>
    <p:sldId id="322" r:id="rId46"/>
    <p:sldId id="312" r:id="rId47"/>
  </p:sldIdLst>
  <p:sldSz cx="12192000" cy="6858000"/>
  <p:notesSz cx="6858000" cy="91440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alibri Light" panose="020F0302020204030204" pitchFamily="34" charset="0"/>
      <p:regular r:id="rId52"/>
      <p:italic r:id="rId53"/>
    </p:embeddedFont>
    <p:embeddedFont>
      <p:font typeface="HelveticaNeueLT Std" panose="020B0604020202020204" pitchFamily="34" charset="0"/>
      <p:regular r:id="rId54"/>
    </p:embeddedFont>
    <p:embeddedFont>
      <p:font typeface="HelveticaNeueLT Std Med Cn" panose="020B0606030502030204" pitchFamily="34" charset="0"/>
      <p:regular r:id="rId55"/>
      <p:italic r:id="rId5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7C3C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9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DA409F-DAC2-4DB4-BA00-70AD7DCBE0FE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010A8A-8749-479E-B860-BEC224C93FF1}">
      <dgm:prSet phldrT="[Text]"/>
      <dgm:spPr/>
      <dgm:t>
        <a:bodyPr/>
        <a:lstStyle/>
        <a:p>
          <a:endParaRPr lang="en-US" dirty="0"/>
        </a:p>
      </dgm:t>
    </dgm:pt>
    <dgm:pt modelId="{90A253E6-2550-4537-A3C4-5B58E81DD7A3}" type="parTrans" cxnId="{CE210C19-CFCE-4E3D-99A3-7EDF66BD83E1}">
      <dgm:prSet/>
      <dgm:spPr/>
      <dgm:t>
        <a:bodyPr/>
        <a:lstStyle/>
        <a:p>
          <a:endParaRPr lang="en-US"/>
        </a:p>
      </dgm:t>
    </dgm:pt>
    <dgm:pt modelId="{434101AB-E890-4CD0-9B3F-A65580F504D3}" type="sibTrans" cxnId="{CE210C19-CFCE-4E3D-99A3-7EDF66BD83E1}">
      <dgm:prSet/>
      <dgm:spPr/>
      <dgm:t>
        <a:bodyPr/>
        <a:lstStyle/>
        <a:p>
          <a:endParaRPr lang="en-US"/>
        </a:p>
      </dgm:t>
    </dgm:pt>
    <dgm:pt modelId="{CDC49E65-7445-4644-9915-8C9589898C68}">
      <dgm:prSet phldrT="[Text]"/>
      <dgm:spPr/>
      <dgm:t>
        <a:bodyPr/>
        <a:lstStyle/>
        <a:p>
          <a:endParaRPr lang="en-US" dirty="0"/>
        </a:p>
      </dgm:t>
    </dgm:pt>
    <dgm:pt modelId="{DB83481E-398A-42AE-A795-8734127F4BE5}" type="sibTrans" cxnId="{D7E4D15F-EE41-40A1-909B-E522AF508E1D}">
      <dgm:prSet/>
      <dgm:spPr/>
      <dgm:t>
        <a:bodyPr/>
        <a:lstStyle/>
        <a:p>
          <a:endParaRPr lang="en-US"/>
        </a:p>
      </dgm:t>
    </dgm:pt>
    <dgm:pt modelId="{DA96A32F-E1CA-4326-9765-F5EB99A2861E}" type="parTrans" cxnId="{D7E4D15F-EE41-40A1-909B-E522AF508E1D}">
      <dgm:prSet/>
      <dgm:spPr/>
      <dgm:t>
        <a:bodyPr/>
        <a:lstStyle/>
        <a:p>
          <a:endParaRPr lang="en-US"/>
        </a:p>
      </dgm:t>
    </dgm:pt>
    <dgm:pt modelId="{5D9D4BA4-4E10-4DAA-BDBE-A6521E5D4ADF}">
      <dgm:prSet phldrT="[Text]"/>
      <dgm:spPr/>
      <dgm:t>
        <a:bodyPr/>
        <a:lstStyle/>
        <a:p>
          <a:endParaRPr lang="en-US" dirty="0"/>
        </a:p>
      </dgm:t>
    </dgm:pt>
    <dgm:pt modelId="{1A4211A1-9FB3-4752-9CE6-F31D8BCD4145}" type="sibTrans" cxnId="{A4681341-2409-4FEB-A13F-DD4BFD9592D3}">
      <dgm:prSet/>
      <dgm:spPr/>
      <dgm:t>
        <a:bodyPr/>
        <a:lstStyle/>
        <a:p>
          <a:endParaRPr lang="en-US"/>
        </a:p>
      </dgm:t>
    </dgm:pt>
    <dgm:pt modelId="{9059C8B1-45E8-4654-BBE2-EF94180D1C5A}" type="parTrans" cxnId="{A4681341-2409-4FEB-A13F-DD4BFD9592D3}">
      <dgm:prSet/>
      <dgm:spPr/>
      <dgm:t>
        <a:bodyPr/>
        <a:lstStyle/>
        <a:p>
          <a:endParaRPr lang="en-US"/>
        </a:p>
      </dgm:t>
    </dgm:pt>
    <dgm:pt modelId="{F56FE71F-E31C-4679-8819-82D2D8FEEB5E}" type="pres">
      <dgm:prSet presAssocID="{41DA409F-DAC2-4DB4-BA00-70AD7DCBE0FE}" presName="Name0" presStyleCnt="0">
        <dgm:presLayoutVars>
          <dgm:chMax/>
          <dgm:chPref/>
          <dgm:dir/>
          <dgm:animLvl val="lvl"/>
        </dgm:presLayoutVars>
      </dgm:prSet>
      <dgm:spPr/>
    </dgm:pt>
    <dgm:pt modelId="{DD47FC55-3452-43D5-BE6B-BA98D6F241E8}" type="pres">
      <dgm:prSet presAssocID="{CDC49E65-7445-4644-9915-8C9589898C68}" presName="composite" presStyleCnt="0"/>
      <dgm:spPr/>
    </dgm:pt>
    <dgm:pt modelId="{E407FC91-243F-46D5-9ADF-F8E6892CEC2C}" type="pres">
      <dgm:prSet presAssocID="{CDC49E65-7445-4644-9915-8C9589898C68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30DE1480-F3C1-47D2-8624-A177B4A21687}" type="pres">
      <dgm:prSet presAssocID="{CDC49E65-7445-4644-9915-8C9589898C68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97B7C35B-F3A1-4DE5-BBFE-A89796B2A25B}" type="pres">
      <dgm:prSet presAssocID="{CDC49E65-7445-4644-9915-8C9589898C68}" presName="BalanceSpacing" presStyleCnt="0"/>
      <dgm:spPr/>
    </dgm:pt>
    <dgm:pt modelId="{B8729ED9-CE66-4FED-A238-EC5E4F5FB2B7}" type="pres">
      <dgm:prSet presAssocID="{CDC49E65-7445-4644-9915-8C9589898C68}" presName="BalanceSpacing1" presStyleCnt="0"/>
      <dgm:spPr/>
    </dgm:pt>
    <dgm:pt modelId="{F3429088-2F31-4F70-88DE-9C2A6439EB03}" type="pres">
      <dgm:prSet presAssocID="{DB83481E-398A-42AE-A795-8734127F4BE5}" presName="Accent1Text" presStyleLbl="node1" presStyleIdx="1" presStyleCnt="6"/>
      <dgm:spPr/>
    </dgm:pt>
    <dgm:pt modelId="{F48B606A-CD93-45CE-A114-98846111A080}" type="pres">
      <dgm:prSet presAssocID="{DB83481E-398A-42AE-A795-8734127F4BE5}" presName="spaceBetweenRectangles" presStyleCnt="0"/>
      <dgm:spPr/>
    </dgm:pt>
    <dgm:pt modelId="{4CFA1B06-C9FB-41F3-A4B2-58ABBDD0182B}" type="pres">
      <dgm:prSet presAssocID="{5D9D4BA4-4E10-4DAA-BDBE-A6521E5D4ADF}" presName="composite" presStyleCnt="0"/>
      <dgm:spPr/>
    </dgm:pt>
    <dgm:pt modelId="{C85833EC-93C3-4E31-8D38-C2493BA8C6A8}" type="pres">
      <dgm:prSet presAssocID="{5D9D4BA4-4E10-4DAA-BDBE-A6521E5D4ADF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F3876AB2-505B-48AD-81BD-0F3509AA51D8}" type="pres">
      <dgm:prSet presAssocID="{5D9D4BA4-4E10-4DAA-BDBE-A6521E5D4ADF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BBA3B24A-9503-43F6-9913-290D368EF031}" type="pres">
      <dgm:prSet presAssocID="{5D9D4BA4-4E10-4DAA-BDBE-A6521E5D4ADF}" presName="BalanceSpacing" presStyleCnt="0"/>
      <dgm:spPr/>
    </dgm:pt>
    <dgm:pt modelId="{AA063CCB-7672-4FAE-BD7E-63F6775E8E25}" type="pres">
      <dgm:prSet presAssocID="{5D9D4BA4-4E10-4DAA-BDBE-A6521E5D4ADF}" presName="BalanceSpacing1" presStyleCnt="0"/>
      <dgm:spPr/>
    </dgm:pt>
    <dgm:pt modelId="{371D463D-9035-4385-A3A7-6091B06AF3BB}" type="pres">
      <dgm:prSet presAssocID="{1A4211A1-9FB3-4752-9CE6-F31D8BCD4145}" presName="Accent1Text" presStyleLbl="node1" presStyleIdx="3" presStyleCnt="6"/>
      <dgm:spPr/>
    </dgm:pt>
    <dgm:pt modelId="{36C1B942-01D3-4F8A-A8CE-7E3BFA146DC6}" type="pres">
      <dgm:prSet presAssocID="{1A4211A1-9FB3-4752-9CE6-F31D8BCD4145}" presName="spaceBetweenRectangles" presStyleCnt="0"/>
      <dgm:spPr/>
    </dgm:pt>
    <dgm:pt modelId="{343A7097-FC54-4C31-80B8-0CE3C44B4801}" type="pres">
      <dgm:prSet presAssocID="{14010A8A-8749-479E-B860-BEC224C93FF1}" presName="composite" presStyleCnt="0"/>
      <dgm:spPr/>
    </dgm:pt>
    <dgm:pt modelId="{B78B3BAA-BA56-4309-AFCA-868EE621E8E9}" type="pres">
      <dgm:prSet presAssocID="{14010A8A-8749-479E-B860-BEC224C93FF1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7D909A90-2D01-4F1E-BFF1-1460AF4600E8}" type="pres">
      <dgm:prSet presAssocID="{14010A8A-8749-479E-B860-BEC224C93FF1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7CF63DAE-2C4B-4F4A-A03B-1C0A15C66C31}" type="pres">
      <dgm:prSet presAssocID="{14010A8A-8749-479E-B860-BEC224C93FF1}" presName="BalanceSpacing" presStyleCnt="0"/>
      <dgm:spPr/>
    </dgm:pt>
    <dgm:pt modelId="{E6870C77-37AD-40E3-A3D4-99D33DF67497}" type="pres">
      <dgm:prSet presAssocID="{14010A8A-8749-479E-B860-BEC224C93FF1}" presName="BalanceSpacing1" presStyleCnt="0"/>
      <dgm:spPr/>
    </dgm:pt>
    <dgm:pt modelId="{A50B05DD-D6B3-4B45-9097-7027E363BD5C}" type="pres">
      <dgm:prSet presAssocID="{434101AB-E890-4CD0-9B3F-A65580F504D3}" presName="Accent1Text" presStyleLbl="node1" presStyleIdx="5" presStyleCnt="6"/>
      <dgm:spPr/>
    </dgm:pt>
  </dgm:ptLst>
  <dgm:cxnLst>
    <dgm:cxn modelId="{C286C304-8925-4E62-AF71-FF709E418EBD}" type="presOf" srcId="{434101AB-E890-4CD0-9B3F-A65580F504D3}" destId="{A50B05DD-D6B3-4B45-9097-7027E363BD5C}" srcOrd="0" destOrd="0" presId="urn:microsoft.com/office/officeart/2008/layout/AlternatingHexagons"/>
    <dgm:cxn modelId="{CE210C19-CFCE-4E3D-99A3-7EDF66BD83E1}" srcId="{41DA409F-DAC2-4DB4-BA00-70AD7DCBE0FE}" destId="{14010A8A-8749-479E-B860-BEC224C93FF1}" srcOrd="2" destOrd="0" parTransId="{90A253E6-2550-4537-A3C4-5B58E81DD7A3}" sibTransId="{434101AB-E890-4CD0-9B3F-A65580F504D3}"/>
    <dgm:cxn modelId="{91C07521-C00A-49EE-BE24-9684ECF35ECD}" type="presOf" srcId="{CDC49E65-7445-4644-9915-8C9589898C68}" destId="{E407FC91-243F-46D5-9ADF-F8E6892CEC2C}" srcOrd="0" destOrd="0" presId="urn:microsoft.com/office/officeart/2008/layout/AlternatingHexagons"/>
    <dgm:cxn modelId="{6043613B-E63B-4379-AA8A-B9DD2C03BBCA}" type="presOf" srcId="{41DA409F-DAC2-4DB4-BA00-70AD7DCBE0FE}" destId="{F56FE71F-E31C-4679-8819-82D2D8FEEB5E}" srcOrd="0" destOrd="0" presId="urn:microsoft.com/office/officeart/2008/layout/AlternatingHexagons"/>
    <dgm:cxn modelId="{D7E4D15F-EE41-40A1-909B-E522AF508E1D}" srcId="{41DA409F-DAC2-4DB4-BA00-70AD7DCBE0FE}" destId="{CDC49E65-7445-4644-9915-8C9589898C68}" srcOrd="0" destOrd="0" parTransId="{DA96A32F-E1CA-4326-9765-F5EB99A2861E}" sibTransId="{DB83481E-398A-42AE-A795-8734127F4BE5}"/>
    <dgm:cxn modelId="{A4681341-2409-4FEB-A13F-DD4BFD9592D3}" srcId="{41DA409F-DAC2-4DB4-BA00-70AD7DCBE0FE}" destId="{5D9D4BA4-4E10-4DAA-BDBE-A6521E5D4ADF}" srcOrd="1" destOrd="0" parTransId="{9059C8B1-45E8-4654-BBE2-EF94180D1C5A}" sibTransId="{1A4211A1-9FB3-4752-9CE6-F31D8BCD4145}"/>
    <dgm:cxn modelId="{26851758-7CB5-4B12-9C0F-B1915DB775DF}" type="presOf" srcId="{DB83481E-398A-42AE-A795-8734127F4BE5}" destId="{F3429088-2F31-4F70-88DE-9C2A6439EB03}" srcOrd="0" destOrd="0" presId="urn:microsoft.com/office/officeart/2008/layout/AlternatingHexagons"/>
    <dgm:cxn modelId="{61F18AC5-1390-40BA-AD09-9290806FCC12}" type="presOf" srcId="{14010A8A-8749-479E-B860-BEC224C93FF1}" destId="{B78B3BAA-BA56-4309-AFCA-868EE621E8E9}" srcOrd="0" destOrd="0" presId="urn:microsoft.com/office/officeart/2008/layout/AlternatingHexagons"/>
    <dgm:cxn modelId="{329BA1D0-74CC-464A-94E7-EA3403FE803C}" type="presOf" srcId="{5D9D4BA4-4E10-4DAA-BDBE-A6521E5D4ADF}" destId="{C85833EC-93C3-4E31-8D38-C2493BA8C6A8}" srcOrd="0" destOrd="0" presId="urn:microsoft.com/office/officeart/2008/layout/AlternatingHexagons"/>
    <dgm:cxn modelId="{C50D86FB-62F0-4E3B-A149-3AD83F0DD331}" type="presOf" srcId="{1A4211A1-9FB3-4752-9CE6-F31D8BCD4145}" destId="{371D463D-9035-4385-A3A7-6091B06AF3BB}" srcOrd="0" destOrd="0" presId="urn:microsoft.com/office/officeart/2008/layout/AlternatingHexagons"/>
    <dgm:cxn modelId="{F53C083E-B2B3-4847-89C9-EA1B617E54A7}" type="presParOf" srcId="{F56FE71F-E31C-4679-8819-82D2D8FEEB5E}" destId="{DD47FC55-3452-43D5-BE6B-BA98D6F241E8}" srcOrd="0" destOrd="0" presId="urn:microsoft.com/office/officeart/2008/layout/AlternatingHexagons"/>
    <dgm:cxn modelId="{A39C4482-4AE6-4483-B2C5-0C6101D6D4AA}" type="presParOf" srcId="{DD47FC55-3452-43D5-BE6B-BA98D6F241E8}" destId="{E407FC91-243F-46D5-9ADF-F8E6892CEC2C}" srcOrd="0" destOrd="0" presId="urn:microsoft.com/office/officeart/2008/layout/AlternatingHexagons"/>
    <dgm:cxn modelId="{337E2136-AB6E-4C5B-8BC2-8C2C79455A68}" type="presParOf" srcId="{DD47FC55-3452-43D5-BE6B-BA98D6F241E8}" destId="{30DE1480-F3C1-47D2-8624-A177B4A21687}" srcOrd="1" destOrd="0" presId="urn:microsoft.com/office/officeart/2008/layout/AlternatingHexagons"/>
    <dgm:cxn modelId="{805EC34F-5630-45E2-AA90-8DCEF77F1040}" type="presParOf" srcId="{DD47FC55-3452-43D5-BE6B-BA98D6F241E8}" destId="{97B7C35B-F3A1-4DE5-BBFE-A89796B2A25B}" srcOrd="2" destOrd="0" presId="urn:microsoft.com/office/officeart/2008/layout/AlternatingHexagons"/>
    <dgm:cxn modelId="{913A62C3-0616-4562-9D8E-8A1E4859D37A}" type="presParOf" srcId="{DD47FC55-3452-43D5-BE6B-BA98D6F241E8}" destId="{B8729ED9-CE66-4FED-A238-EC5E4F5FB2B7}" srcOrd="3" destOrd="0" presId="urn:microsoft.com/office/officeart/2008/layout/AlternatingHexagons"/>
    <dgm:cxn modelId="{84ABA60A-081A-437C-A221-34B7DB6D9BFE}" type="presParOf" srcId="{DD47FC55-3452-43D5-BE6B-BA98D6F241E8}" destId="{F3429088-2F31-4F70-88DE-9C2A6439EB03}" srcOrd="4" destOrd="0" presId="urn:microsoft.com/office/officeart/2008/layout/AlternatingHexagons"/>
    <dgm:cxn modelId="{67A7C3AE-BD62-4F0A-AE7F-2FF13C36A7E7}" type="presParOf" srcId="{F56FE71F-E31C-4679-8819-82D2D8FEEB5E}" destId="{F48B606A-CD93-45CE-A114-98846111A080}" srcOrd="1" destOrd="0" presId="urn:microsoft.com/office/officeart/2008/layout/AlternatingHexagons"/>
    <dgm:cxn modelId="{BF58AB14-CF74-4DE4-943F-BAF93628C2BA}" type="presParOf" srcId="{F56FE71F-E31C-4679-8819-82D2D8FEEB5E}" destId="{4CFA1B06-C9FB-41F3-A4B2-58ABBDD0182B}" srcOrd="2" destOrd="0" presId="urn:microsoft.com/office/officeart/2008/layout/AlternatingHexagons"/>
    <dgm:cxn modelId="{A8C2B283-02E8-471E-AA4F-DB05666AC4D9}" type="presParOf" srcId="{4CFA1B06-C9FB-41F3-A4B2-58ABBDD0182B}" destId="{C85833EC-93C3-4E31-8D38-C2493BA8C6A8}" srcOrd="0" destOrd="0" presId="urn:microsoft.com/office/officeart/2008/layout/AlternatingHexagons"/>
    <dgm:cxn modelId="{2A5D69F9-069F-48FA-986A-7A4FC9617E71}" type="presParOf" srcId="{4CFA1B06-C9FB-41F3-A4B2-58ABBDD0182B}" destId="{F3876AB2-505B-48AD-81BD-0F3509AA51D8}" srcOrd="1" destOrd="0" presId="urn:microsoft.com/office/officeart/2008/layout/AlternatingHexagons"/>
    <dgm:cxn modelId="{D8D103DA-F255-468D-BCC7-DA917DB1A24E}" type="presParOf" srcId="{4CFA1B06-C9FB-41F3-A4B2-58ABBDD0182B}" destId="{BBA3B24A-9503-43F6-9913-290D368EF031}" srcOrd="2" destOrd="0" presId="urn:microsoft.com/office/officeart/2008/layout/AlternatingHexagons"/>
    <dgm:cxn modelId="{8B40C65F-10CD-40BF-A0D3-EFBCAC678530}" type="presParOf" srcId="{4CFA1B06-C9FB-41F3-A4B2-58ABBDD0182B}" destId="{AA063CCB-7672-4FAE-BD7E-63F6775E8E25}" srcOrd="3" destOrd="0" presId="urn:microsoft.com/office/officeart/2008/layout/AlternatingHexagons"/>
    <dgm:cxn modelId="{DB79FA70-2B5A-484A-BC97-EAFCA9FDA7E1}" type="presParOf" srcId="{4CFA1B06-C9FB-41F3-A4B2-58ABBDD0182B}" destId="{371D463D-9035-4385-A3A7-6091B06AF3BB}" srcOrd="4" destOrd="0" presId="urn:microsoft.com/office/officeart/2008/layout/AlternatingHexagons"/>
    <dgm:cxn modelId="{967A4918-DF58-436E-81E4-75E14E35590F}" type="presParOf" srcId="{F56FE71F-E31C-4679-8819-82D2D8FEEB5E}" destId="{36C1B942-01D3-4F8A-A8CE-7E3BFA146DC6}" srcOrd="3" destOrd="0" presId="urn:microsoft.com/office/officeart/2008/layout/AlternatingHexagons"/>
    <dgm:cxn modelId="{780620D0-8349-4902-B28F-60D11C90C316}" type="presParOf" srcId="{F56FE71F-E31C-4679-8819-82D2D8FEEB5E}" destId="{343A7097-FC54-4C31-80B8-0CE3C44B4801}" srcOrd="4" destOrd="0" presId="urn:microsoft.com/office/officeart/2008/layout/AlternatingHexagons"/>
    <dgm:cxn modelId="{D90102EB-BAEA-4D5D-8D6C-40C14287DD73}" type="presParOf" srcId="{343A7097-FC54-4C31-80B8-0CE3C44B4801}" destId="{B78B3BAA-BA56-4309-AFCA-868EE621E8E9}" srcOrd="0" destOrd="0" presId="urn:microsoft.com/office/officeart/2008/layout/AlternatingHexagons"/>
    <dgm:cxn modelId="{535FA17A-FC23-4975-AB62-6B3C54AAC413}" type="presParOf" srcId="{343A7097-FC54-4C31-80B8-0CE3C44B4801}" destId="{7D909A90-2D01-4F1E-BFF1-1460AF4600E8}" srcOrd="1" destOrd="0" presId="urn:microsoft.com/office/officeart/2008/layout/AlternatingHexagons"/>
    <dgm:cxn modelId="{8E7821AD-7407-45F7-806F-B1E0F5C757BF}" type="presParOf" srcId="{343A7097-FC54-4C31-80B8-0CE3C44B4801}" destId="{7CF63DAE-2C4B-4F4A-A03B-1C0A15C66C31}" srcOrd="2" destOrd="0" presId="urn:microsoft.com/office/officeart/2008/layout/AlternatingHexagons"/>
    <dgm:cxn modelId="{958DEEE5-955F-4523-9012-6FB2A2490FE3}" type="presParOf" srcId="{343A7097-FC54-4C31-80B8-0CE3C44B4801}" destId="{E6870C77-37AD-40E3-A3D4-99D33DF67497}" srcOrd="3" destOrd="0" presId="urn:microsoft.com/office/officeart/2008/layout/AlternatingHexagons"/>
    <dgm:cxn modelId="{9D1BDE4A-30F5-41FE-AD92-B21BD751566C}" type="presParOf" srcId="{343A7097-FC54-4C31-80B8-0CE3C44B4801}" destId="{A50B05DD-D6B3-4B45-9097-7027E363BD5C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07FC91-243F-46D5-9ADF-F8E6892CEC2C}">
      <dsp:nvSpPr>
        <dsp:cNvPr id="0" name=""/>
        <dsp:cNvSpPr/>
      </dsp:nvSpPr>
      <dsp:spPr>
        <a:xfrm rot="5400000">
          <a:off x="617288" y="265629"/>
          <a:ext cx="405417" cy="3527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 rot="-5400000">
        <a:off x="698604" y="302456"/>
        <a:ext cx="242785" cy="279062"/>
      </dsp:txXfrm>
    </dsp:sp>
    <dsp:sp modelId="{30DE1480-F3C1-47D2-8624-A177B4A21687}">
      <dsp:nvSpPr>
        <dsp:cNvPr id="0" name=""/>
        <dsp:cNvSpPr/>
      </dsp:nvSpPr>
      <dsp:spPr>
        <a:xfrm>
          <a:off x="1007057" y="320360"/>
          <a:ext cx="452445" cy="243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429088-2F31-4F70-88DE-9C2A6439EB03}">
      <dsp:nvSpPr>
        <dsp:cNvPr id="0" name=""/>
        <dsp:cNvSpPr/>
      </dsp:nvSpPr>
      <dsp:spPr>
        <a:xfrm rot="5400000">
          <a:off x="236358" y="265629"/>
          <a:ext cx="405417" cy="3527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-5400000">
        <a:off x="317674" y="302456"/>
        <a:ext cx="242785" cy="279062"/>
      </dsp:txXfrm>
    </dsp:sp>
    <dsp:sp modelId="{C85833EC-93C3-4E31-8D38-C2493BA8C6A8}">
      <dsp:nvSpPr>
        <dsp:cNvPr id="0" name=""/>
        <dsp:cNvSpPr/>
      </dsp:nvSpPr>
      <dsp:spPr>
        <a:xfrm rot="5400000">
          <a:off x="426093" y="609747"/>
          <a:ext cx="405417" cy="3527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 rot="-5400000">
        <a:off x="507409" y="646574"/>
        <a:ext cx="242785" cy="279062"/>
      </dsp:txXfrm>
    </dsp:sp>
    <dsp:sp modelId="{F3876AB2-505B-48AD-81BD-0F3509AA51D8}">
      <dsp:nvSpPr>
        <dsp:cNvPr id="0" name=""/>
        <dsp:cNvSpPr/>
      </dsp:nvSpPr>
      <dsp:spPr>
        <a:xfrm>
          <a:off x="0" y="664478"/>
          <a:ext cx="437850" cy="243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1D463D-9035-4385-A3A7-6091B06AF3BB}">
      <dsp:nvSpPr>
        <dsp:cNvPr id="0" name=""/>
        <dsp:cNvSpPr/>
      </dsp:nvSpPr>
      <dsp:spPr>
        <a:xfrm rot="5400000">
          <a:off x="807024" y="609747"/>
          <a:ext cx="405417" cy="3527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-5400000">
        <a:off x="888340" y="646574"/>
        <a:ext cx="242785" cy="279062"/>
      </dsp:txXfrm>
    </dsp:sp>
    <dsp:sp modelId="{B78B3BAA-BA56-4309-AFCA-868EE621E8E9}">
      <dsp:nvSpPr>
        <dsp:cNvPr id="0" name=""/>
        <dsp:cNvSpPr/>
      </dsp:nvSpPr>
      <dsp:spPr>
        <a:xfrm rot="5400000">
          <a:off x="617288" y="953865"/>
          <a:ext cx="405417" cy="3527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 rot="-5400000">
        <a:off x="698604" y="990692"/>
        <a:ext cx="242785" cy="279062"/>
      </dsp:txXfrm>
    </dsp:sp>
    <dsp:sp modelId="{7D909A90-2D01-4F1E-BFF1-1460AF4600E8}">
      <dsp:nvSpPr>
        <dsp:cNvPr id="0" name=""/>
        <dsp:cNvSpPr/>
      </dsp:nvSpPr>
      <dsp:spPr>
        <a:xfrm>
          <a:off x="1007057" y="1008597"/>
          <a:ext cx="452445" cy="243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B05DD-D6B3-4B45-9097-7027E363BD5C}">
      <dsp:nvSpPr>
        <dsp:cNvPr id="0" name=""/>
        <dsp:cNvSpPr/>
      </dsp:nvSpPr>
      <dsp:spPr>
        <a:xfrm rot="5400000">
          <a:off x="236358" y="953865"/>
          <a:ext cx="405417" cy="352713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-5400000">
        <a:off x="317674" y="990692"/>
        <a:ext cx="242785" cy="2790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00C7-B19B-4259-9095-ADE5947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03CB4-564B-4E9B-A0D0-B303FF408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0539A-102F-4F51-846A-E9FD74B84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3A83E-CBA6-49CC-8F87-A4BD5485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01DB9-455D-4877-8997-35C19EE3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3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A729-F010-48FA-BAEB-D6ABBE2DE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32116-3D20-477B-AFF0-804BC2A8C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404DE-703B-4F0C-BC39-D3688631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6D53F-F9D2-4518-B862-6340466C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46C04-0B7F-42F3-A254-78DE4B621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7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E55DD5-0B90-4DAD-9C30-85A5B58FA0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2D9DE-44C3-4335-A682-11B7A3D24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DB115-4BEA-4F17-949E-DF61E79E6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C1D60-6C8C-40E8-A986-1703FFB12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01494-EDBD-4D7F-B5E5-A22305AC7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7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9C4E-7C67-4875-8EC9-CDB7FE43C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8892A-A47E-49A5-877A-76CDB2CD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FC0E2-AFF7-47DF-B0D7-D6B6C966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0D9C4-0A10-4201-9CE1-CA6E54A8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BA71-E3DB-4563-90C1-743CA872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CDB4-40E7-4EFF-AFCE-C3B935D8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D5E6F-8DDF-4622-9EF5-362621F61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C1B45-C5F3-40B9-99E9-FEF9FF31A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3D75A-2481-404D-96C2-57679286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2E913-CE1A-4562-9F1F-30A863D63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09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A8ED-1A2A-4242-9D7A-970A0D9E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B6D09-9846-419F-ACF4-2A5B3959F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15BA3-7F71-4E77-8B0E-2D175B1AA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092DDD-327D-4A67-BDC0-756693DD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8C847D-D47A-45BB-84B5-0EA75372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0EAE3-E5A5-458C-9DA2-1D99A990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78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AF9A2-6482-4640-8030-41B173D6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3AEBF-22E0-49C2-BFB4-6C1121263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C1E0D-A982-4020-96AB-FD836EC43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C5BBD4-2067-4FE1-9934-CDFF88736E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DD4C8A-3CA0-40E2-A178-391CB9F07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58D3C4-9899-42DE-84FC-2C546FA09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AB3CF-ED7A-4EF6-A9A3-2E05A1EA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2AF3EB-DA17-4680-9D37-DB7E61468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8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95B8-CE05-4031-9359-B4DE0B3C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D5A124-9DF2-46B5-8C99-97D661CFE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982921-4612-4DFA-AA46-687058BE0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6EA53-D978-4B22-916F-63A7FB00E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26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90339B-B677-4CE8-81EA-402EE0E89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5F0B0-1BCE-48BD-A76A-A4D1B0AF0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09C06-FB68-41C4-AEC1-26E384138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37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0630B-9AAA-4450-8D77-8F8AF7206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5A76-2CFF-45D9-9B34-E92FFDDE7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FD8A6E-EF7A-455A-9E6F-9493E4B59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86304D-9021-4C17-AE5B-91C094012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736E4-F579-4374-BF58-56B413203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43F4F-2197-450B-8959-2A79B3E8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10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6400C-ECFF-429D-8AB0-1941AC45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99B347-9F55-4650-AD9E-EDA710F42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3A4A0-2B99-4519-AF12-367BFA56F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C53C1-4D15-4437-81D3-93E587B0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5481B-6C2A-4E69-8A16-97BCE193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1ACA0-AB68-4F20-A823-0AB4FD4C0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41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7AF571-4C05-48E8-AF36-88B6F311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A360C-75BA-4CBD-AF02-BB60CE483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2C027-BC50-4AD1-A024-346825313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B5CA6-5599-4CAB-8581-4A495135B61B}" type="datetimeFigureOut">
              <a:rPr lang="en-US" smtClean="0"/>
              <a:t>09-Apr-19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FACA4-32EE-498B-BC37-90CED119E2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0DC0-7182-4C06-A73C-68002E7FF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9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ms-demo-doc" TargetMode="External"/><Relationship Id="rId4" Type="http://schemas.openxmlformats.org/officeDocument/2006/relationships/hyperlink" Target="http://bit.ly/ms-demo-source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identityserver.io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6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9.png"/><Relationship Id="rId9" Type="http://schemas.microsoft.com/office/2007/relationships/diagramDrawing" Target="../diagrams/drawing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threemammals.com/ocelot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hub.docker.com/u/volosoft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ms-demo-source" TargetMode="External"/><Relationship Id="rId2" Type="http://schemas.openxmlformats.org/officeDocument/2006/relationships/hyperlink" Target="https://abp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t.ly/ms-demo-doc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crosp.net/blog/software-architecture/clean-architecture-part-1-databse-vs-domain/" TargetMode="External"/><Relationship Id="rId2" Type="http://schemas.openxmlformats.org/officeDocument/2006/relationships/hyperlink" Target="https://microservices.i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bp.io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54872"/>
            <a:ext cx="12192000" cy="2387600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HelveticaNeueLT Std Med Cn" panose="020B0606030502030204" pitchFamily="34" charset="0"/>
              </a:rPr>
              <a:t>MICROSERVICE IMPLEMENTATION:</a:t>
            </a:r>
            <a:br>
              <a:rPr lang="en-US" sz="4800" dirty="0">
                <a:latin typeface="HelveticaNeueLT Std Med Cn" panose="020B0606030502030204" pitchFamily="34" charset="0"/>
              </a:rPr>
            </a:br>
            <a:r>
              <a:rPr lang="en-US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TOOLS, PATTERNS &amp; PRACTICES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08620"/>
            <a:ext cx="9144000" cy="128465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HelveticaNeueLT Std" panose="020B0604020202020204" pitchFamily="34" charset="0"/>
              </a:rPr>
              <a:t>Halil İbrahim Kalkan</a:t>
            </a:r>
          </a:p>
        </p:txBody>
      </p:sp>
    </p:spTree>
    <p:extLst>
      <p:ext uri="{BB962C8B-B14F-4D97-AF65-F5344CB8AC3E}">
        <p14:creationId xmlns:p14="http://schemas.microsoft.com/office/powerpoint/2010/main" val="2371310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 </a:t>
            </a:r>
            <a:r>
              <a:rPr lang="en-US" sz="2400" dirty="0">
                <a:latin typeface="HelveticaNeueLT Std Med Cn" panose="020B0606030502030204" pitchFamily="34" charset="0"/>
              </a:rPr>
              <a:t>: FROM MONOLITHIC TO MICROSERVICE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192" y="1924048"/>
            <a:ext cx="6702632" cy="4252913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NeueLT Std" panose="020B0604020202020204" pitchFamily="34" charset="0"/>
              </a:rPr>
              <a:t>Clean Architecture / Onion Architecture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Each layer can only depend on the layer </a:t>
            </a:r>
            <a:r>
              <a:rPr lang="en-US" sz="2000" b="1" dirty="0">
                <a:latin typeface="HelveticaNeueLT Std" panose="020B0604020202020204" pitchFamily="34" charset="0"/>
              </a:rPr>
              <a:t>directly inside </a:t>
            </a:r>
            <a:r>
              <a:rPr lang="en-US" sz="2000" dirty="0">
                <a:latin typeface="HelveticaNeueLT Std" panose="020B0604020202020204" pitchFamily="34" charset="0"/>
              </a:rPr>
              <a:t>it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More organized, </a:t>
            </a:r>
            <a:r>
              <a:rPr lang="en-US" sz="2000" b="1" dirty="0">
                <a:latin typeface="HelveticaNeueLT Std" panose="020B0604020202020204" pitchFamily="34" charset="0"/>
              </a:rPr>
              <a:t>maintainable</a:t>
            </a:r>
            <a:r>
              <a:rPr lang="en-US" sz="2000" dirty="0">
                <a:latin typeface="HelveticaNeueLT Std" panose="020B0604020202020204" pitchFamily="34" charset="0"/>
              </a:rPr>
              <a:t>, reusable &amp; testable code base.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Each layer can be a </a:t>
            </a:r>
            <a:r>
              <a:rPr lang="en-US" sz="2000" b="1" dirty="0">
                <a:latin typeface="HelveticaNeueLT Std" panose="020B0604020202020204" pitchFamily="34" charset="0"/>
              </a:rPr>
              <a:t>separated project </a:t>
            </a:r>
            <a:r>
              <a:rPr lang="en-US" sz="2000" dirty="0">
                <a:latin typeface="HelveticaNeueLT Std" panose="020B0604020202020204" pitchFamily="34" charset="0"/>
              </a:rPr>
              <a:t>(</a:t>
            </a:r>
            <a:r>
              <a:rPr lang="en-US" sz="2000" dirty="0" err="1">
                <a:latin typeface="HelveticaNeueLT Std" panose="020B0604020202020204" pitchFamily="34" charset="0"/>
              </a:rPr>
              <a:t>csproj</a:t>
            </a:r>
            <a:r>
              <a:rPr lang="en-US" sz="2000" dirty="0">
                <a:latin typeface="HelveticaNeueLT Std" panose="020B0604020202020204" pitchFamily="34" charset="0"/>
              </a:rPr>
              <a:t> file)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441F6C-3363-419D-B01B-452EBEC22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766" y="1874838"/>
            <a:ext cx="3730315" cy="3730315"/>
          </a:xfrm>
          <a:prstGeom prst="rect">
            <a:avLst/>
          </a:prstGeom>
        </p:spPr>
      </p:pic>
      <p:pic>
        <p:nvPicPr>
          <p:cNvPr id="1026" name="Picture 2" descr="bookstore-visual-studio-solution">
            <a:extLst>
              <a:ext uri="{FF2B5EF4-FFF2-40B4-BE49-F238E27FC236}">
                <a16:creationId xmlns:a16="http://schemas.microsoft.com/office/drawing/2014/main" id="{EE0BA37B-0587-430D-B50A-5EB515731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675" y="4050503"/>
            <a:ext cx="3877830" cy="2359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2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 </a:t>
            </a:r>
            <a:r>
              <a:rPr lang="en-US" sz="2400" dirty="0">
                <a:latin typeface="HelveticaNeueLT Std Med Cn" panose="020B0606030502030204" pitchFamily="34" charset="0"/>
              </a:rPr>
              <a:t>: FROM MONOLITHIC TO MICROSERVICE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Modular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959" y="2101932"/>
            <a:ext cx="4902130" cy="430062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NeueLT Std" panose="020B0604020202020204" pitchFamily="34" charset="0"/>
              </a:rPr>
              <a:t>Each module corresponds to a </a:t>
            </a:r>
            <a:r>
              <a:rPr lang="en-US" sz="2000" b="1" dirty="0">
                <a:latin typeface="HelveticaNeueLT Std" panose="020B0604020202020204" pitchFamily="34" charset="0"/>
              </a:rPr>
              <a:t>bounded context </a:t>
            </a:r>
            <a:r>
              <a:rPr lang="en-US" sz="2000" dirty="0">
                <a:latin typeface="HelveticaNeueLT Std" panose="020B0604020202020204" pitchFamily="34" charset="0"/>
              </a:rPr>
              <a:t>in DDD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Modules can have a </a:t>
            </a:r>
            <a:r>
              <a:rPr lang="en-US" sz="2000" b="1" dirty="0">
                <a:latin typeface="HelveticaNeueLT Std" panose="020B0604020202020204" pitchFamily="34" charset="0"/>
              </a:rPr>
              <a:t>separated VS solutions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Modules can </a:t>
            </a:r>
            <a:r>
              <a:rPr lang="en-US" sz="2000" b="1" dirty="0">
                <a:latin typeface="HelveticaNeueLT Std" panose="020B0604020202020204" pitchFamily="34" charset="0"/>
              </a:rPr>
              <a:t>cross-reference</a:t>
            </a:r>
            <a:r>
              <a:rPr lang="en-US" sz="2000" dirty="0">
                <a:latin typeface="HelveticaNeueLT Std" panose="020B0604020202020204" pitchFamily="34" charset="0"/>
              </a:rPr>
              <a:t> to each other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A module can be </a:t>
            </a:r>
            <a:r>
              <a:rPr lang="en-US" sz="2000" b="1" dirty="0">
                <a:latin typeface="HelveticaNeueLT Std" panose="020B0604020202020204" pitchFamily="34" charset="0"/>
              </a:rPr>
              <a:t>layered</a:t>
            </a:r>
            <a:r>
              <a:rPr lang="en-US" sz="2000" dirty="0">
                <a:latin typeface="HelveticaNeueLT Std" panose="020B0604020202020204" pitchFamily="34" charset="0"/>
              </a:rPr>
              <a:t> inside it</a:t>
            </a:r>
          </a:p>
          <a:p>
            <a:r>
              <a:rPr lang="en-US" sz="2000" b="1" dirty="0">
                <a:latin typeface="HelveticaNeueLT Std" panose="020B0604020202020204" pitchFamily="34" charset="0"/>
              </a:rPr>
              <a:t>Modular in development</a:t>
            </a:r>
            <a:r>
              <a:rPr lang="en-US" sz="2000" dirty="0">
                <a:latin typeface="HelveticaNeueLT Std" panose="020B0604020202020204" pitchFamily="34" charset="0"/>
              </a:rPr>
              <a:t>, but still monolithic on runtime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6835320" y="2101932"/>
            <a:ext cx="4236721" cy="29747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6923065" y="2517033"/>
            <a:ext cx="1826526" cy="63240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9160041" y="2517033"/>
            <a:ext cx="1826526" cy="66235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6923065" y="3427707"/>
            <a:ext cx="1826526" cy="66235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9152682" y="3427707"/>
            <a:ext cx="1826526" cy="66235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6923065" y="4347948"/>
            <a:ext cx="1826526" cy="62781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9160041" y="4347948"/>
            <a:ext cx="1826526" cy="62781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7836328" y="3165127"/>
            <a:ext cx="7359" cy="26258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8697376" y="3202454"/>
            <a:ext cx="455306" cy="23543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10073304" y="4090060"/>
            <a:ext cx="0" cy="25788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3C579A7-F68F-4E95-A4E9-33C8F82B3916}"/>
              </a:ext>
            </a:extLst>
          </p:cNvPr>
          <p:cNvSpPr/>
          <p:nvPr/>
        </p:nvSpPr>
        <p:spPr>
          <a:xfrm>
            <a:off x="8173393" y="5262437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825A2E1-0511-49D2-87A3-F6E407961B44}"/>
              </a:ext>
            </a:extLst>
          </p:cNvPr>
          <p:cNvCxnSpPr>
            <a:cxnSpLocks/>
            <a:stCxn id="7" idx="2"/>
            <a:endCxn id="17" idx="0"/>
          </p:cNvCxnSpPr>
          <p:nvPr/>
        </p:nvCxnSpPr>
        <p:spPr>
          <a:xfrm>
            <a:off x="8953681" y="5076701"/>
            <a:ext cx="0" cy="185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55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 </a:t>
            </a:r>
            <a:r>
              <a:rPr lang="en-US" sz="2400" dirty="0">
                <a:latin typeface="HelveticaNeueLT Std Med Cn" panose="020B0606030502030204" pitchFamily="34" charset="0"/>
              </a:rPr>
              <a:t>: FROM MONOLITHIC TO MICROSERVICE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Modular Application / Separated Databases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3912443" y="2093489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4000188" y="250890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6229805" y="250890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4000188" y="3666490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6229805" y="3666490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4000188" y="4824077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6229805" y="4824077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4906092" y="3256737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5375029" y="3256738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7143068" y="4414323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CB51C77-06BE-42D0-8B31-A566468A54A6}"/>
              </a:ext>
            </a:extLst>
          </p:cNvPr>
          <p:cNvSpPr/>
          <p:nvPr/>
        </p:nvSpPr>
        <p:spPr>
          <a:xfrm>
            <a:off x="8610742" y="2508903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C640E24-5F05-425D-AFCA-705DECFF11E4}"/>
              </a:ext>
            </a:extLst>
          </p:cNvPr>
          <p:cNvSpPr/>
          <p:nvPr/>
        </p:nvSpPr>
        <p:spPr>
          <a:xfrm>
            <a:off x="1776370" y="2541227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111E55F-478B-4139-899C-FAF482638AC2}"/>
              </a:ext>
            </a:extLst>
          </p:cNvPr>
          <p:cNvSpPr/>
          <p:nvPr/>
        </p:nvSpPr>
        <p:spPr>
          <a:xfrm>
            <a:off x="8648070" y="4277606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4FDD1DC-09D5-4E10-92ED-2ED90C5717DE}"/>
              </a:ext>
            </a:extLst>
          </p:cNvPr>
          <p:cNvSpPr/>
          <p:nvPr/>
        </p:nvSpPr>
        <p:spPr>
          <a:xfrm>
            <a:off x="1776370" y="3698814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BAE940C-FA6B-4D73-934B-68667BBF7677}"/>
              </a:ext>
            </a:extLst>
          </p:cNvPr>
          <p:cNvSpPr/>
          <p:nvPr/>
        </p:nvSpPr>
        <p:spPr>
          <a:xfrm>
            <a:off x="1776370" y="4856401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FE30BD4-B81E-4CF9-A4E8-9099AAAB7FC9}"/>
              </a:ext>
            </a:extLst>
          </p:cNvPr>
          <p:cNvCxnSpPr>
            <a:stCxn id="8" idx="1"/>
            <a:endCxn id="20" idx="6"/>
          </p:cNvCxnSpPr>
          <p:nvPr/>
        </p:nvCxnSpPr>
        <p:spPr>
          <a:xfrm flipH="1">
            <a:off x="3509352" y="2882820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E7FF51A-FCE2-4B1D-A935-3649544E73B8}"/>
              </a:ext>
            </a:extLst>
          </p:cNvPr>
          <p:cNvCxnSpPr>
            <a:stCxn id="10" idx="1"/>
            <a:endCxn id="22" idx="6"/>
          </p:cNvCxnSpPr>
          <p:nvPr/>
        </p:nvCxnSpPr>
        <p:spPr>
          <a:xfrm flipH="1">
            <a:off x="3509352" y="4040407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87758B5-4C4E-4F1D-B2F7-A502CB99B529}"/>
              </a:ext>
            </a:extLst>
          </p:cNvPr>
          <p:cNvCxnSpPr>
            <a:stCxn id="12" idx="1"/>
            <a:endCxn id="23" idx="6"/>
          </p:cNvCxnSpPr>
          <p:nvPr/>
        </p:nvCxnSpPr>
        <p:spPr>
          <a:xfrm flipH="1">
            <a:off x="3509352" y="5197994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0716695-0151-464A-881A-D60CE234B3FC}"/>
              </a:ext>
            </a:extLst>
          </p:cNvPr>
          <p:cNvCxnSpPr>
            <a:stCxn id="11" idx="3"/>
            <a:endCxn id="21" idx="1"/>
          </p:cNvCxnSpPr>
          <p:nvPr/>
        </p:nvCxnSpPr>
        <p:spPr>
          <a:xfrm>
            <a:off x="8056331" y="4040407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4F3B23-9AB8-4FFF-9DCA-BF0A9501048F}"/>
              </a:ext>
            </a:extLst>
          </p:cNvPr>
          <p:cNvCxnSpPr>
            <a:stCxn id="13" idx="3"/>
            <a:endCxn id="21" idx="3"/>
          </p:cNvCxnSpPr>
          <p:nvPr/>
        </p:nvCxnSpPr>
        <p:spPr>
          <a:xfrm flipV="1">
            <a:off x="8056331" y="4860741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4C3CFFE-FB10-4FE3-87EA-E641317FAB6E}"/>
              </a:ext>
            </a:extLst>
          </p:cNvPr>
          <p:cNvCxnSpPr>
            <a:endCxn id="19" idx="2"/>
          </p:cNvCxnSpPr>
          <p:nvPr/>
        </p:nvCxnSpPr>
        <p:spPr>
          <a:xfrm flipV="1">
            <a:off x="8056331" y="2850496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802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 </a:t>
            </a:r>
            <a:r>
              <a:rPr lang="en-US" sz="2400" dirty="0">
                <a:latin typeface="HelveticaNeueLT Std Med Cn" panose="020B0606030502030204" pitchFamily="34" charset="0"/>
              </a:rPr>
              <a:t>: FROM MONOLITHIC TO MICROSERVICE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Modular Application / Separated Databases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102113-ADE0-47BC-B9BF-BD2434144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7429" y="2184141"/>
            <a:ext cx="4912882" cy="2489718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913" y="2045319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HelveticaNeueLT Std" panose="020B0604020202020204" pitchFamily="34" charset="0"/>
              </a:rPr>
              <a:t>Benefits</a:t>
            </a:r>
          </a:p>
          <a:p>
            <a:pPr lvl="1"/>
            <a:r>
              <a:rPr lang="en-US" sz="1800" b="1" dirty="0">
                <a:latin typeface="HelveticaNeueLT Std" panose="020B0604020202020204" pitchFamily="34" charset="0"/>
              </a:rPr>
              <a:t>Better Scalability</a:t>
            </a:r>
          </a:p>
          <a:p>
            <a:pPr lvl="2"/>
            <a:r>
              <a:rPr lang="en-US" sz="1400" dirty="0">
                <a:latin typeface="HelveticaNeueLT Std" panose="020B0604020202020204" pitchFamily="34" charset="0"/>
              </a:rPr>
              <a:t>Each database gets </a:t>
            </a:r>
            <a:r>
              <a:rPr lang="en-US" sz="1400" b="1" dirty="0">
                <a:latin typeface="HelveticaNeueLT Std" panose="020B0604020202020204" pitchFamily="34" charset="0"/>
              </a:rPr>
              <a:t>less load</a:t>
            </a:r>
            <a:endParaRPr lang="en-US" sz="1400" dirty="0">
              <a:latin typeface="HelveticaNeueLT Std" panose="020B0604020202020204" pitchFamily="34" charset="0"/>
            </a:endParaRPr>
          </a:p>
          <a:p>
            <a:pPr lvl="2"/>
            <a:r>
              <a:rPr lang="en-US" sz="1400" dirty="0">
                <a:latin typeface="HelveticaNeueLT Std" panose="020B0604020202020204" pitchFamily="34" charset="0"/>
              </a:rPr>
              <a:t>Each database can be </a:t>
            </a:r>
            <a:r>
              <a:rPr lang="en-US" sz="1400" b="1" dirty="0">
                <a:latin typeface="HelveticaNeueLT Std" panose="020B0604020202020204" pitchFamily="34" charset="0"/>
              </a:rPr>
              <a:t>scaled independently</a:t>
            </a:r>
            <a:endParaRPr lang="en-US" sz="1400" dirty="0">
              <a:latin typeface="HelveticaNeueLT Std" panose="020B0604020202020204" pitchFamily="34" charset="0"/>
            </a:endParaRPr>
          </a:p>
          <a:p>
            <a:pPr lvl="1"/>
            <a:r>
              <a:rPr lang="en-US" sz="1800" b="1" dirty="0">
                <a:latin typeface="HelveticaNeueLT Std" panose="020B0604020202020204" pitchFamily="34" charset="0"/>
              </a:rPr>
              <a:t>Schema Changes</a:t>
            </a:r>
            <a:r>
              <a:rPr lang="en-US" sz="1800" dirty="0">
                <a:latin typeface="HelveticaNeueLT Std" panose="020B0604020202020204" pitchFamily="34" charset="0"/>
              </a:rPr>
              <a:t> only affects the related module</a:t>
            </a:r>
          </a:p>
          <a:p>
            <a:r>
              <a:rPr lang="en-US" sz="2400" dirty="0">
                <a:latin typeface="HelveticaNeueLT Std" panose="020B0604020202020204" pitchFamily="34" charset="0"/>
              </a:rPr>
              <a:t>Challenges</a:t>
            </a:r>
            <a:endParaRPr lang="en-US" sz="2200" dirty="0">
              <a:latin typeface="HelveticaNeueLT Std" panose="020B0604020202020204" pitchFamily="34" charset="0"/>
            </a:endParaRP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Cross-database </a:t>
            </a:r>
            <a:r>
              <a:rPr lang="en-US" sz="2000" b="1" dirty="0">
                <a:latin typeface="HelveticaNeueLT Std" panose="020B0604020202020204" pitchFamily="34" charset="0"/>
              </a:rPr>
              <a:t>joins </a:t>
            </a:r>
            <a:r>
              <a:rPr lang="en-US" sz="2000" dirty="0">
                <a:latin typeface="HelveticaNeueLT Std" panose="020B0604020202020204" pitchFamily="34" charset="0"/>
              </a:rPr>
              <a:t>is hard or impossible</a:t>
            </a:r>
          </a:p>
          <a:p>
            <a:pPr lvl="2"/>
            <a:r>
              <a:rPr lang="en-US" sz="1600" dirty="0">
                <a:latin typeface="HelveticaNeueLT Std" panose="020B0604020202020204" pitchFamily="34" charset="0"/>
              </a:rPr>
              <a:t>Inter-module method calls</a:t>
            </a:r>
          </a:p>
          <a:p>
            <a:pPr lvl="2"/>
            <a:r>
              <a:rPr lang="en-US" sz="1600" dirty="0">
                <a:latin typeface="HelveticaNeueLT Std" panose="020B0604020202020204" pitchFamily="34" charset="0"/>
              </a:rPr>
              <a:t>Data duplication / denormalization</a:t>
            </a:r>
          </a:p>
          <a:p>
            <a:pPr lvl="2"/>
            <a:r>
              <a:rPr lang="en-US" sz="1600" dirty="0">
                <a:latin typeface="HelveticaNeueLT Std" panose="020B0604020202020204" pitchFamily="34" charset="0"/>
              </a:rPr>
              <a:t>Summary tables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Requires </a:t>
            </a:r>
            <a:r>
              <a:rPr lang="en-US" sz="2000" b="1" dirty="0">
                <a:latin typeface="HelveticaNeueLT Std" panose="020B0604020202020204" pitchFamily="34" charset="0"/>
              </a:rPr>
              <a:t>distributed transactions</a:t>
            </a:r>
          </a:p>
          <a:p>
            <a:pPr lvl="2"/>
            <a:r>
              <a:rPr lang="en-US" sz="1600" dirty="0">
                <a:latin typeface="HelveticaNeueLT Std" panose="020B0604020202020204" pitchFamily="34" charset="0"/>
              </a:rPr>
              <a:t>But not supported by all database systems.</a:t>
            </a:r>
          </a:p>
        </p:txBody>
      </p:sp>
    </p:spTree>
    <p:extLst>
      <p:ext uri="{BB962C8B-B14F-4D97-AF65-F5344CB8AC3E}">
        <p14:creationId xmlns:p14="http://schemas.microsoft.com/office/powerpoint/2010/main" val="109064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 </a:t>
            </a:r>
            <a:r>
              <a:rPr lang="en-US" sz="2400" dirty="0">
                <a:latin typeface="HelveticaNeueLT Std Med Cn" panose="020B0606030502030204" pitchFamily="34" charset="0"/>
              </a:rPr>
              <a:t>: FROM MONOLITHIC TO MICROSERVICE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Modular Application / Polyglot Persistence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055454-D285-4F69-A103-290A9BE362D0}"/>
              </a:ext>
            </a:extLst>
          </p:cNvPr>
          <p:cNvSpPr/>
          <p:nvPr/>
        </p:nvSpPr>
        <p:spPr>
          <a:xfrm>
            <a:off x="3853067" y="2075676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F91C77-DAF1-45C3-9BCA-6F95DE686A38}"/>
              </a:ext>
            </a:extLst>
          </p:cNvPr>
          <p:cNvSpPr/>
          <p:nvPr/>
        </p:nvSpPr>
        <p:spPr>
          <a:xfrm>
            <a:off x="3940812" y="2491090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EEF1A2-EC43-427A-B527-4EDAE0A30669}"/>
              </a:ext>
            </a:extLst>
          </p:cNvPr>
          <p:cNvSpPr/>
          <p:nvPr/>
        </p:nvSpPr>
        <p:spPr>
          <a:xfrm>
            <a:off x="6170429" y="2491090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C3D04D-12E5-4BDB-ABEA-086F91EC3181}"/>
              </a:ext>
            </a:extLst>
          </p:cNvPr>
          <p:cNvSpPr/>
          <p:nvPr/>
        </p:nvSpPr>
        <p:spPr>
          <a:xfrm>
            <a:off x="3940812" y="3648677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A72451-97E8-4257-8374-3373941AEE01}"/>
              </a:ext>
            </a:extLst>
          </p:cNvPr>
          <p:cNvSpPr/>
          <p:nvPr/>
        </p:nvSpPr>
        <p:spPr>
          <a:xfrm>
            <a:off x="6170429" y="3648677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AF6B71-ED8A-40F2-8079-E4A0E298B193}"/>
              </a:ext>
            </a:extLst>
          </p:cNvPr>
          <p:cNvSpPr/>
          <p:nvPr/>
        </p:nvSpPr>
        <p:spPr>
          <a:xfrm>
            <a:off x="3940812" y="4806264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F60E88-BA4A-4C74-93AF-B4F93B3173A2}"/>
              </a:ext>
            </a:extLst>
          </p:cNvPr>
          <p:cNvSpPr/>
          <p:nvPr/>
        </p:nvSpPr>
        <p:spPr>
          <a:xfrm>
            <a:off x="6170429" y="4806264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3003E5-3970-4167-A7BF-9D9A14CDEF33}"/>
              </a:ext>
            </a:extLst>
          </p:cNvPr>
          <p:cNvCxnSpPr>
            <a:endCxn id="8" idx="2"/>
          </p:cNvCxnSpPr>
          <p:nvPr/>
        </p:nvCxnSpPr>
        <p:spPr>
          <a:xfrm flipV="1">
            <a:off x="4846716" y="3238924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2ECF030-2B4C-4462-9422-7BEE94AC007E}"/>
              </a:ext>
            </a:extLst>
          </p:cNvPr>
          <p:cNvCxnSpPr>
            <a:cxnSpLocks/>
          </p:cNvCxnSpPr>
          <p:nvPr/>
        </p:nvCxnSpPr>
        <p:spPr>
          <a:xfrm flipV="1">
            <a:off x="5315653" y="3238925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3945A0F-1CD1-4E2D-8709-8127AB247DEA}"/>
              </a:ext>
            </a:extLst>
          </p:cNvPr>
          <p:cNvCxnSpPr/>
          <p:nvPr/>
        </p:nvCxnSpPr>
        <p:spPr>
          <a:xfrm flipV="1">
            <a:off x="7083692" y="4396510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59118D9-3E55-4EA4-8A04-F88149AA0B46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449976" y="2865007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538189-FC85-4FCA-8CCA-792FC79B6E0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3449976" y="4022594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3FD246C-F918-48F5-968F-D205856A8D02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449976" y="5180181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E85FC02-8B82-4752-90CF-C6ACB6984C32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996955" y="4022594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4741DBA-F104-4EC3-B973-FFD24123D2B0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996955" y="4842928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70EA86-4F2A-4D67-8AD1-16EB630CD6C3}"/>
              </a:ext>
            </a:extLst>
          </p:cNvPr>
          <p:cNvCxnSpPr>
            <a:cxnSpLocks/>
          </p:cNvCxnSpPr>
          <p:nvPr/>
        </p:nvCxnSpPr>
        <p:spPr>
          <a:xfrm flipV="1">
            <a:off x="7996955" y="2832683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Image result for sql server">
            <a:extLst>
              <a:ext uri="{FF2B5EF4-FFF2-40B4-BE49-F238E27FC236}">
                <a16:creationId xmlns:a16="http://schemas.microsoft.com/office/drawing/2014/main" id="{EF5094E7-671F-402F-A15F-1106F83A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4300" y="3909362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mongodb">
            <a:extLst>
              <a:ext uri="{FF2B5EF4-FFF2-40B4-BE49-F238E27FC236}">
                <a16:creationId xmlns:a16="http://schemas.microsoft.com/office/drawing/2014/main" id="{8C718F9D-DF82-4A68-8663-4EB6B507F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394" y="2087619"/>
            <a:ext cx="1490127" cy="149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elasticsearch">
            <a:extLst>
              <a:ext uri="{FF2B5EF4-FFF2-40B4-BE49-F238E27FC236}">
                <a16:creationId xmlns:a16="http://schemas.microsoft.com/office/drawing/2014/main" id="{0316DBAF-1CB5-46BA-98F9-D7800EC46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2320" y="2594407"/>
            <a:ext cx="2081335" cy="50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Image result for sql server">
            <a:extLst>
              <a:ext uri="{FF2B5EF4-FFF2-40B4-BE49-F238E27FC236}">
                <a16:creationId xmlns:a16="http://schemas.microsoft.com/office/drawing/2014/main" id="{BB3A1589-E515-4564-A85B-17B38FD82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642" y="4631539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redis">
            <a:extLst>
              <a:ext uri="{FF2B5EF4-FFF2-40B4-BE49-F238E27FC236}">
                <a16:creationId xmlns:a16="http://schemas.microsoft.com/office/drawing/2014/main" id="{52854EA4-5A4F-4BC0-A567-18F5151D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01" y="3771061"/>
            <a:ext cx="1505434" cy="503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12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 </a:t>
            </a:r>
            <a:r>
              <a:rPr lang="en-US" sz="2400" dirty="0">
                <a:latin typeface="HelveticaNeueLT Std Med Cn" panose="020B0606030502030204" pitchFamily="34" charset="0"/>
              </a:rPr>
              <a:t>: FROM MONOLITHIC TO MICROSERVICE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317" y="2713511"/>
            <a:ext cx="4986870" cy="3677207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HelveticaNeueLT Std" panose="020B0604020202020204" pitchFamily="34" charset="0"/>
              </a:rPr>
              <a:t>Benefits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A module can use the </a:t>
            </a:r>
            <a:r>
              <a:rPr lang="en-US" sz="2000" b="1" dirty="0">
                <a:latin typeface="HelveticaNeueLT Std" panose="020B0604020202020204" pitchFamily="34" charset="0"/>
              </a:rPr>
              <a:t>best DBMS</a:t>
            </a:r>
            <a:r>
              <a:rPr lang="en-US" sz="2000" dirty="0">
                <a:latin typeface="HelveticaNeueLT Std" panose="020B0604020202020204" pitchFamily="34" charset="0"/>
              </a:rPr>
              <a:t> for it.</a:t>
            </a:r>
          </a:p>
          <a:p>
            <a:r>
              <a:rPr lang="en-US" sz="2400" dirty="0">
                <a:latin typeface="HelveticaNeueLT Std" panose="020B0604020202020204" pitchFamily="34" charset="0"/>
              </a:rPr>
              <a:t>Challenges</a:t>
            </a:r>
          </a:p>
          <a:p>
            <a:pPr lvl="1"/>
            <a:r>
              <a:rPr lang="en-US" sz="1800" dirty="0">
                <a:latin typeface="HelveticaNeueLT Std" panose="020B0604020202020204" pitchFamily="34" charset="0"/>
              </a:rPr>
              <a:t>Impossible to have cross-database </a:t>
            </a:r>
            <a:r>
              <a:rPr lang="en-US" sz="1800" b="1" dirty="0">
                <a:latin typeface="HelveticaNeueLT Std" panose="020B0604020202020204" pitchFamily="34" charset="0"/>
              </a:rPr>
              <a:t>joins and transactions</a:t>
            </a:r>
            <a:endParaRPr lang="en-US" sz="1400" dirty="0">
              <a:latin typeface="HelveticaNeueLT Std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01791-6023-44AB-B3A0-F54F8DC61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82125"/>
            <a:ext cx="5662507" cy="250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2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2CD8CC6-8310-4D9C-821B-BAB5F7079BF5}"/>
              </a:ext>
            </a:extLst>
          </p:cNvPr>
          <p:cNvCxnSpPr>
            <a:cxnSpLocks/>
          </p:cNvCxnSpPr>
          <p:nvPr/>
        </p:nvCxnSpPr>
        <p:spPr>
          <a:xfrm flipH="1">
            <a:off x="7713547" y="1962155"/>
            <a:ext cx="8114" cy="9565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5874F2-55EF-4275-ABD6-147C58CB1903}"/>
              </a:ext>
            </a:extLst>
          </p:cNvPr>
          <p:cNvCxnSpPr>
            <a:cxnSpLocks/>
          </p:cNvCxnSpPr>
          <p:nvPr/>
        </p:nvCxnSpPr>
        <p:spPr>
          <a:xfrm>
            <a:off x="4470023" y="1995660"/>
            <a:ext cx="0" cy="95578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 </a:t>
            </a:r>
            <a:r>
              <a:rPr lang="en-US" sz="2400" dirty="0">
                <a:latin typeface="HelveticaNeueLT Std Med Cn" panose="020B0606030502030204" pitchFamily="34" charset="0"/>
              </a:rPr>
              <a:t>: FROM MONOLITHIC TO MICROSERVICE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Distributed Services (SOA)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755510-9A98-453F-B89E-712FB3AABCB4}"/>
              </a:ext>
            </a:extLst>
          </p:cNvPr>
          <p:cNvSpPr/>
          <p:nvPr/>
        </p:nvSpPr>
        <p:spPr>
          <a:xfrm>
            <a:off x="2209576" y="3137004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6F7845-E1A8-495E-A14E-F7384467FED9}"/>
              </a:ext>
            </a:extLst>
          </p:cNvPr>
          <p:cNvSpPr/>
          <p:nvPr/>
        </p:nvSpPr>
        <p:spPr>
          <a:xfrm>
            <a:off x="2495780" y="3534165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- 1</a:t>
            </a:r>
          </a:p>
        </p:txBody>
      </p:sp>
      <p:pic>
        <p:nvPicPr>
          <p:cNvPr id="15" name="Picture 6" descr="Image result for mongodb">
            <a:extLst>
              <a:ext uri="{FF2B5EF4-FFF2-40B4-BE49-F238E27FC236}">
                <a16:creationId xmlns:a16="http://schemas.microsoft.com/office/drawing/2014/main" id="{7EA0B6CC-809E-41E3-B5D9-6F556DD11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7374" y="3834887"/>
            <a:ext cx="1100207" cy="1100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0734BD-A33F-4FF4-AF5F-ACE93DC46595}"/>
              </a:ext>
            </a:extLst>
          </p:cNvPr>
          <p:cNvSpPr/>
          <p:nvPr/>
        </p:nvSpPr>
        <p:spPr>
          <a:xfrm>
            <a:off x="4914807" y="4251518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72632A-47E2-4FF3-85E2-E69E12810E96}"/>
              </a:ext>
            </a:extLst>
          </p:cNvPr>
          <p:cNvSpPr/>
          <p:nvPr/>
        </p:nvSpPr>
        <p:spPr>
          <a:xfrm>
            <a:off x="5201011" y="4648679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- 2</a:t>
            </a:r>
          </a:p>
        </p:txBody>
      </p:sp>
      <p:pic>
        <p:nvPicPr>
          <p:cNvPr id="20" name="Picture 4" descr="Image result for sql server">
            <a:extLst>
              <a:ext uri="{FF2B5EF4-FFF2-40B4-BE49-F238E27FC236}">
                <a16:creationId xmlns:a16="http://schemas.microsoft.com/office/drawing/2014/main" id="{5F8376D6-B2A4-4263-9C2F-653DA8D3C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0237" y="5126269"/>
            <a:ext cx="887984" cy="71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2EADF1B-0719-4991-ACF6-ECF84344B693}"/>
              </a:ext>
            </a:extLst>
          </p:cNvPr>
          <p:cNvSpPr/>
          <p:nvPr/>
        </p:nvSpPr>
        <p:spPr>
          <a:xfrm>
            <a:off x="7620038" y="3137004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258071-9FDE-4694-B0E5-F20C461CD13C}"/>
              </a:ext>
            </a:extLst>
          </p:cNvPr>
          <p:cNvSpPr/>
          <p:nvPr/>
        </p:nvSpPr>
        <p:spPr>
          <a:xfrm>
            <a:off x="7906242" y="3534165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- 3</a:t>
            </a:r>
          </a:p>
        </p:txBody>
      </p:sp>
      <p:pic>
        <p:nvPicPr>
          <p:cNvPr id="24" name="Picture 8" descr="Image result for elasticsearch">
            <a:extLst>
              <a:ext uri="{FF2B5EF4-FFF2-40B4-BE49-F238E27FC236}">
                <a16:creationId xmlns:a16="http://schemas.microsoft.com/office/drawing/2014/main" id="{74DE4493-2EAD-45DF-864B-CC08435F3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9870" y="4295577"/>
            <a:ext cx="1601666" cy="39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EB663C4-A0B6-48C9-938B-B96228081D1D}"/>
              </a:ext>
            </a:extLst>
          </p:cNvPr>
          <p:cNvSpPr/>
          <p:nvPr/>
        </p:nvSpPr>
        <p:spPr>
          <a:xfrm>
            <a:off x="3118124" y="1900504"/>
            <a:ext cx="2703797" cy="4989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35FDB3-3634-4B7D-9E2C-CB1CFF5133B4}"/>
              </a:ext>
            </a:extLst>
          </p:cNvPr>
          <p:cNvSpPr/>
          <p:nvPr/>
        </p:nvSpPr>
        <p:spPr>
          <a:xfrm>
            <a:off x="6369762" y="1898759"/>
            <a:ext cx="2703797" cy="4989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-Party Clients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CFF1EC-3B7C-4655-A7D0-8FBCA51BC9D8}"/>
              </a:ext>
            </a:extLst>
          </p:cNvPr>
          <p:cNvSpPr/>
          <p:nvPr/>
        </p:nvSpPr>
        <p:spPr>
          <a:xfrm>
            <a:off x="2057770" y="2983014"/>
            <a:ext cx="8106896" cy="3085278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4159289-E983-4013-A551-1F0745C56693}"/>
              </a:ext>
            </a:extLst>
          </p:cNvPr>
          <p:cNvCxnSpPr>
            <a:stCxn id="21" idx="2"/>
            <a:endCxn id="17" idx="3"/>
          </p:cNvCxnSpPr>
          <p:nvPr/>
        </p:nvCxnSpPr>
        <p:spPr>
          <a:xfrm flipH="1">
            <a:off x="7258382" y="4796470"/>
            <a:ext cx="1533444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ABC367A-5E44-4CDD-9AE9-DF1ADBA1A16D}"/>
              </a:ext>
            </a:extLst>
          </p:cNvPr>
          <p:cNvCxnSpPr>
            <a:endCxn id="17" idx="1"/>
          </p:cNvCxnSpPr>
          <p:nvPr/>
        </p:nvCxnSpPr>
        <p:spPr>
          <a:xfrm>
            <a:off x="3330386" y="4796470"/>
            <a:ext cx="1584421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31775AA-F413-438C-8986-714D12EC485B}"/>
              </a:ext>
            </a:extLst>
          </p:cNvPr>
          <p:cNvSpPr txBox="1"/>
          <p:nvPr/>
        </p:nvSpPr>
        <p:spPr>
          <a:xfrm>
            <a:off x="2949498" y="5226299"/>
            <a:ext cx="1479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interprocess</a:t>
            </a:r>
            <a:br>
              <a:rPr lang="en-US" sz="1600" dirty="0"/>
            </a:br>
            <a:r>
              <a:rPr lang="en-US" sz="1600" dirty="0"/>
              <a:t>communication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6FC1EF-62BC-4272-B253-458CEBB0F687}"/>
              </a:ext>
            </a:extLst>
          </p:cNvPr>
          <p:cNvSpPr txBox="1"/>
          <p:nvPr/>
        </p:nvSpPr>
        <p:spPr>
          <a:xfrm>
            <a:off x="7906242" y="5227228"/>
            <a:ext cx="1479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interprocess</a:t>
            </a:r>
            <a:br>
              <a:rPr lang="en-US" sz="1600" dirty="0"/>
            </a:br>
            <a:r>
              <a:rPr lang="en-US" sz="1600" dirty="0"/>
              <a:t>communication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1395F3-2AAD-45C0-9B85-551FCA22C473}"/>
              </a:ext>
            </a:extLst>
          </p:cNvPr>
          <p:cNvCxnSpPr>
            <a:stCxn id="3" idx="0"/>
          </p:cNvCxnSpPr>
          <p:nvPr/>
        </p:nvCxnSpPr>
        <p:spPr>
          <a:xfrm flipV="1">
            <a:off x="3689156" y="4997603"/>
            <a:ext cx="305165" cy="2286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9ACDD32-F08F-4A4E-B0F1-D1836BE140CA}"/>
              </a:ext>
            </a:extLst>
          </p:cNvPr>
          <p:cNvCxnSpPr>
            <a:cxnSpLocks/>
            <a:stCxn id="23" idx="0"/>
          </p:cNvCxnSpPr>
          <p:nvPr/>
        </p:nvCxnSpPr>
        <p:spPr>
          <a:xfrm flipH="1" flipV="1">
            <a:off x="8202968" y="4970606"/>
            <a:ext cx="442932" cy="2566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24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 </a:t>
            </a:r>
            <a:r>
              <a:rPr lang="en-US" sz="2400" dirty="0">
                <a:latin typeface="HelveticaNeueLT Std Med Cn" panose="020B0606030502030204" pitchFamily="34" charset="0"/>
              </a:rPr>
              <a:t>: FROM MONOLITHIC TO MICROSERVICE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Modular Application / Distributed Services (SOA)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259" y="1983179"/>
            <a:ext cx="5853546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u="sng" dirty="0">
                <a:latin typeface="HelveticaNeueLT Std" panose="020B0604020202020204" pitchFamily="34" charset="0"/>
              </a:rPr>
              <a:t>Benefits</a:t>
            </a:r>
          </a:p>
          <a:p>
            <a:r>
              <a:rPr lang="en-US" sz="2000" b="1" dirty="0">
                <a:latin typeface="HelveticaNeueLT Std" panose="020B0604020202020204" pitchFamily="34" charset="0"/>
              </a:rPr>
              <a:t>Better Scalability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Each service gets </a:t>
            </a:r>
            <a:r>
              <a:rPr lang="en-US" sz="2000" b="1" dirty="0">
                <a:latin typeface="HelveticaNeueLT Std" panose="020B0604020202020204" pitchFamily="34" charset="0"/>
              </a:rPr>
              <a:t>less load</a:t>
            </a:r>
            <a:endParaRPr lang="en-US" sz="2000" dirty="0">
              <a:latin typeface="HelveticaNeueLT Std" panose="020B0604020202020204" pitchFamily="34" charset="0"/>
            </a:endParaRP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Each service can be </a:t>
            </a:r>
            <a:r>
              <a:rPr lang="en-US" sz="2000" b="1" dirty="0">
                <a:latin typeface="HelveticaNeueLT Std" panose="020B0604020202020204" pitchFamily="34" charset="0"/>
              </a:rPr>
              <a:t>scaled independently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A service can be separately </a:t>
            </a:r>
            <a:r>
              <a:rPr lang="en-US" sz="2000" b="1" dirty="0">
                <a:latin typeface="HelveticaNeueLT Std" panose="020B0604020202020204" pitchFamily="34" charset="0"/>
              </a:rPr>
              <a:t>developed</a:t>
            </a:r>
            <a:r>
              <a:rPr lang="en-US" sz="2000" dirty="0">
                <a:latin typeface="HelveticaNeueLT Std" panose="020B0604020202020204" pitchFamily="34" charset="0"/>
              </a:rPr>
              <a:t>, </a:t>
            </a:r>
            <a:r>
              <a:rPr lang="en-US" sz="2000" b="1" dirty="0">
                <a:latin typeface="HelveticaNeueLT Std" panose="020B0604020202020204" pitchFamily="34" charset="0"/>
              </a:rPr>
              <a:t>versioned</a:t>
            </a:r>
            <a:r>
              <a:rPr lang="en-US" sz="2000" dirty="0">
                <a:latin typeface="HelveticaNeueLT Std" panose="020B0604020202020204" pitchFamily="34" charset="0"/>
              </a:rPr>
              <a:t> and </a:t>
            </a:r>
            <a:r>
              <a:rPr lang="en-US" sz="2000" b="1" dirty="0">
                <a:latin typeface="HelveticaNeueLT Std" panose="020B0604020202020204" pitchFamily="34" charset="0"/>
              </a:rPr>
              <a:t>deployed</a:t>
            </a:r>
            <a:r>
              <a:rPr lang="en-US" sz="2000" dirty="0">
                <a:latin typeface="HelveticaNeueLT Std" panose="020B0604020202020204" pitchFamily="34" charset="0"/>
              </a:rPr>
              <a:t>.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Every service can be developed using a </a:t>
            </a:r>
            <a:r>
              <a:rPr lang="en-US" sz="2000" b="1" dirty="0">
                <a:latin typeface="HelveticaNeueLT Std" panose="020B0604020202020204" pitchFamily="34" charset="0"/>
              </a:rPr>
              <a:t>different technology</a:t>
            </a:r>
            <a:r>
              <a:rPr lang="en-US" sz="2000" dirty="0">
                <a:latin typeface="HelveticaNeueLT Std" panose="020B0604020202020204" pitchFamily="34" charset="0"/>
              </a:rPr>
              <a:t>/platform/language as long as they use </a:t>
            </a:r>
            <a:r>
              <a:rPr lang="en-US" sz="2000" b="1" dirty="0">
                <a:latin typeface="HelveticaNeueLT Std" panose="020B0604020202020204" pitchFamily="34" charset="0"/>
              </a:rPr>
              <a:t>standard communication protocols</a:t>
            </a:r>
            <a:r>
              <a:rPr lang="en-US" sz="2000" dirty="0">
                <a:latin typeface="HelveticaNeueLT Std" panose="020B0604020202020204" pitchFamily="34" charset="0"/>
              </a:rPr>
              <a:t> (like TCP sockets, REST or </a:t>
            </a:r>
            <a:r>
              <a:rPr lang="en-US" sz="2000" dirty="0" err="1">
                <a:latin typeface="HelveticaNeueLT Std" panose="020B0604020202020204" pitchFamily="34" charset="0"/>
              </a:rPr>
              <a:t>GraphQL</a:t>
            </a:r>
            <a:r>
              <a:rPr lang="en-US" sz="2000" dirty="0">
                <a:latin typeface="HelveticaNeueLT Std" panose="020B0604020202020204" pitchFamily="34" charset="0"/>
              </a:rPr>
              <a:t>).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7372" y="1983179"/>
            <a:ext cx="4815444" cy="304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7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 </a:t>
            </a:r>
            <a:r>
              <a:rPr lang="en-US" sz="2400" dirty="0">
                <a:latin typeface="HelveticaNeueLT Std Med Cn" panose="020B0606030502030204" pitchFamily="34" charset="0"/>
              </a:rPr>
              <a:t>: FROM MONOLITHIC TO MICROSERVICE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Modular Application / Distributed Services (SOA)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077" y="1980005"/>
            <a:ext cx="5017324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u="sng" dirty="0">
                <a:latin typeface="HelveticaNeueLT Std" panose="020B0604020202020204" pitchFamily="34" charset="0"/>
              </a:rPr>
              <a:t>Challenges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Complexity of service-to-service communication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Network delays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Security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Service downs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Bottlenecks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Multiple endpoints for clients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Centralized logging/tracing/monitoring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Code share may not be possible if you use different platforms (PHP, Java, Dotnet…)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0478" y="1908463"/>
            <a:ext cx="5327006" cy="314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21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A97E73-8294-423C-AD22-DAEFCEC2D5E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38891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1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</a:t>
            </a:r>
            <a:br>
              <a:rPr lang="en-US" sz="4800" dirty="0"/>
            </a:br>
            <a:r>
              <a:rPr lang="en-US" sz="4800" dirty="0">
                <a:latin typeface="HelveticaNeueLT Std Med Cn" panose="020B0606030502030204" pitchFamily="34" charset="0"/>
              </a:rPr>
              <a:t>THE IMPLEMENTATION</a:t>
            </a:r>
            <a:endParaRPr lang="en-US" sz="3600" dirty="0">
              <a:latin typeface="HelveticaNeueLT Std Med Cn" panose="020B0606030502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22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3667B-4698-4FB0-BFC5-18FD7E108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84247"/>
            <a:ext cx="12192000" cy="3666548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ABOUT ME</a:t>
            </a:r>
            <a:br>
              <a:rPr lang="en-US" sz="3600" dirty="0">
                <a:latin typeface="HelveticaNeueLT Std Med Cn" panose="020B0606030502030204" pitchFamily="34" charset="0"/>
              </a:rPr>
            </a:br>
            <a:br>
              <a:rPr lang="en-US" sz="4000" dirty="0">
                <a:latin typeface="HelveticaNeueLT Std Med Cn" panose="020B0606030502030204" pitchFamily="34" charset="0"/>
              </a:rPr>
            </a:br>
            <a:r>
              <a:rPr lang="en-US" sz="4800" dirty="0" err="1">
                <a:latin typeface="HelveticaNeueLT Std Med Cn" panose="020B0606030502030204" pitchFamily="34" charset="0"/>
              </a:rPr>
              <a:t>Halil</a:t>
            </a:r>
            <a:r>
              <a:rPr lang="en-US" sz="4800" dirty="0">
                <a:latin typeface="HelveticaNeueLT Std Med Cn" panose="020B0606030502030204" pitchFamily="34" charset="0"/>
              </a:rPr>
              <a:t> İbrahim </a:t>
            </a:r>
            <a:r>
              <a:rPr lang="en-US" sz="4800" dirty="0" err="1">
                <a:latin typeface="HelveticaNeueLT Std Med Cn" panose="020B0606030502030204" pitchFamily="34" charset="0"/>
              </a:rPr>
              <a:t>Kalkan</a:t>
            </a:r>
            <a:br>
              <a:rPr lang="en-US" sz="4000" dirty="0">
                <a:latin typeface="HelveticaNeueLT Std" panose="020B0604020202020204" pitchFamily="34" charset="0"/>
              </a:rPr>
            </a:br>
            <a:r>
              <a:rPr lang="en-US" sz="2800" dirty="0">
                <a:latin typeface="HelveticaNeueLT Std" panose="020B0604020202020204" pitchFamily="34" charset="0"/>
              </a:rPr>
              <a:t>                </a:t>
            </a:r>
            <a:r>
              <a:rPr lang="en-US" sz="4000" dirty="0">
                <a:latin typeface="HelveticaNeueLT Std" panose="020B0604020202020204" pitchFamily="34" charset="0"/>
              </a:rPr>
              <a:t> </a:t>
            </a:r>
            <a:br>
              <a:rPr lang="en-US" sz="4000" dirty="0">
                <a:latin typeface="HelveticaNeueLT Std" panose="020B0604020202020204" pitchFamily="34" charset="0"/>
              </a:rPr>
            </a:br>
            <a:endParaRPr lang="en-US" sz="4000" dirty="0">
              <a:latin typeface="HelveticaNeueLT Std Med Cn" panose="020B0606030502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CFA8-202B-4C64-BBEF-74E3BFC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4211760"/>
            <a:ext cx="12191999" cy="1541029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b="1" dirty="0">
                <a:latin typeface="HelveticaNeueLT Std" panose="020B0604020202020204" pitchFamily="34" charset="0"/>
              </a:rPr>
              <a:t>Web: </a:t>
            </a:r>
            <a:r>
              <a:rPr lang="en-US" sz="2000" dirty="0">
                <a:latin typeface="HelveticaNeueLT Std" panose="020B0604020202020204" pitchFamily="34" charset="0"/>
              </a:rPr>
              <a:t>halilibrahimkalkan.com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dirty="0" err="1">
                <a:latin typeface="HelveticaNeueLT Std" panose="020B0604020202020204" pitchFamily="34" charset="0"/>
              </a:rPr>
              <a:t>Github</a:t>
            </a:r>
            <a:r>
              <a:rPr lang="en-US" sz="2000" b="1" dirty="0">
                <a:latin typeface="HelveticaNeueLT Std" panose="020B0604020202020204" pitchFamily="34" charset="0"/>
              </a:rPr>
              <a:t>: </a:t>
            </a:r>
            <a:r>
              <a:rPr lang="en-US" sz="2000" dirty="0">
                <a:latin typeface="HelveticaNeueLT Std" panose="020B0604020202020204" pitchFamily="34" charset="0"/>
              </a:rPr>
              <a:t>@</a:t>
            </a:r>
            <a:r>
              <a:rPr lang="en-US" sz="2000" dirty="0" err="1">
                <a:latin typeface="HelveticaNeueLT Std" panose="020B0604020202020204" pitchFamily="34" charset="0"/>
              </a:rPr>
              <a:t>hikalkan</a:t>
            </a:r>
            <a:endParaRPr lang="en-US" sz="2000" dirty="0">
              <a:latin typeface="HelveticaNeueLT Std" panose="020B0604020202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000" b="1" dirty="0">
                <a:latin typeface="HelveticaNeueLT Std" panose="020B0604020202020204" pitchFamily="34" charset="0"/>
              </a:rPr>
              <a:t>Twitter: </a:t>
            </a:r>
            <a:r>
              <a:rPr lang="en-US" sz="2000" dirty="0">
                <a:latin typeface="HelveticaNeueLT Std" panose="020B0604020202020204" pitchFamily="34" charset="0"/>
              </a:rPr>
              <a:t>@</a:t>
            </a:r>
            <a:r>
              <a:rPr lang="en-US" sz="2000" dirty="0" err="1">
                <a:latin typeface="HelveticaNeueLT Std" panose="020B0604020202020204" pitchFamily="34" charset="0"/>
              </a:rPr>
              <a:t>hibrahimkalkan</a:t>
            </a:r>
            <a:endParaRPr lang="en-US" sz="2000" dirty="0">
              <a:latin typeface="HelveticaNeueLT Std" panose="020B0604020202020204" pitchFamily="34" charset="0"/>
            </a:endParaRPr>
          </a:p>
          <a:p>
            <a:pPr algn="ctr">
              <a:lnSpc>
                <a:spcPct val="100000"/>
              </a:lnSpc>
            </a:pPr>
            <a:endParaRPr lang="en-US" sz="2000" dirty="0">
              <a:latin typeface="HelveticaNeueLT Std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1A4F64-D3F8-42AF-9793-BF0F7C2AC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713" y="3099460"/>
            <a:ext cx="1952982" cy="477748"/>
          </a:xfrm>
          <a:prstGeom prst="rect">
            <a:avLst/>
          </a:prstGeom>
        </p:spPr>
      </p:pic>
      <p:sp>
        <p:nvSpPr>
          <p:cNvPr id="9" name="Dikdörtgen 8">
            <a:extLst>
              <a:ext uri="{FF2B5EF4-FFF2-40B4-BE49-F238E27FC236}">
                <a16:creationId xmlns:a16="http://schemas.microsoft.com/office/drawing/2014/main" id="{882D91B7-A0F8-40D1-89FE-EE23A898873F}"/>
              </a:ext>
            </a:extLst>
          </p:cNvPr>
          <p:cNvSpPr/>
          <p:nvPr/>
        </p:nvSpPr>
        <p:spPr>
          <a:xfrm>
            <a:off x="4151214" y="3088938"/>
            <a:ext cx="19529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HelveticaNeueLT Std Med Cn" panose="020B0606030502030204" pitchFamily="34" charset="0"/>
              </a:rPr>
              <a:t>Co Founder</a:t>
            </a:r>
            <a:endParaRPr lang="en-US" sz="2800" dirty="0"/>
          </a:p>
        </p:txBody>
      </p:sp>
      <p:pic>
        <p:nvPicPr>
          <p:cNvPr id="22" name="Resim 21">
            <a:extLst>
              <a:ext uri="{FF2B5EF4-FFF2-40B4-BE49-F238E27FC236}">
                <a16:creationId xmlns:a16="http://schemas.microsoft.com/office/drawing/2014/main" id="{60D137D5-AADA-4A8D-875C-9D646ED80F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131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Overall Solution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02C857-3820-4D3E-8811-D15F92E7FFDC}"/>
              </a:ext>
            </a:extLst>
          </p:cNvPr>
          <p:cNvSpPr/>
          <p:nvPr/>
        </p:nvSpPr>
        <p:spPr>
          <a:xfrm>
            <a:off x="1358700" y="4337592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</a:t>
            </a:r>
          </a:p>
          <a:p>
            <a:pPr algn="ctr"/>
            <a:r>
              <a:rPr lang="en-US" sz="1600" dirty="0"/>
              <a:t>(MVC)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FDEB12-AFCD-4BAC-B80E-05FEC298B64F}"/>
              </a:ext>
            </a:extLst>
          </p:cNvPr>
          <p:cNvSpPr/>
          <p:nvPr/>
        </p:nvSpPr>
        <p:spPr>
          <a:xfrm>
            <a:off x="1358700" y="3205410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Backend Admin Application (MVC)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753640A-01F4-4899-9C67-919AA267E7B8}"/>
              </a:ext>
            </a:extLst>
          </p:cNvPr>
          <p:cNvSpPr/>
          <p:nvPr/>
        </p:nvSpPr>
        <p:spPr>
          <a:xfrm>
            <a:off x="3415247" y="4333880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EDE190-2D77-4073-9709-093892D264C6}"/>
              </a:ext>
            </a:extLst>
          </p:cNvPr>
          <p:cNvSpPr/>
          <p:nvPr/>
        </p:nvSpPr>
        <p:spPr>
          <a:xfrm>
            <a:off x="5851413" y="3760968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5FD4D0-9AC9-45F3-A937-A615BBA6623E}"/>
              </a:ext>
            </a:extLst>
          </p:cNvPr>
          <p:cNvSpPr/>
          <p:nvPr/>
        </p:nvSpPr>
        <p:spPr>
          <a:xfrm>
            <a:off x="5851414" y="2815110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338B1A3-0320-4BBA-B043-7056A2454F60}"/>
              </a:ext>
            </a:extLst>
          </p:cNvPr>
          <p:cNvSpPr/>
          <p:nvPr/>
        </p:nvSpPr>
        <p:spPr>
          <a:xfrm>
            <a:off x="5851414" y="4683961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F7118D9-3409-4126-B93A-56AE111BDF70}"/>
              </a:ext>
            </a:extLst>
          </p:cNvPr>
          <p:cNvSpPr/>
          <p:nvPr/>
        </p:nvSpPr>
        <p:spPr>
          <a:xfrm>
            <a:off x="3415247" y="1874310"/>
            <a:ext cx="4634779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        Authentication Server</a:t>
            </a:r>
          </a:p>
        </p:txBody>
      </p:sp>
      <p:pic>
        <p:nvPicPr>
          <p:cNvPr id="42" name="Picture 6" descr="Image result for mongodb">
            <a:extLst>
              <a:ext uri="{FF2B5EF4-FFF2-40B4-BE49-F238E27FC236}">
                <a16:creationId xmlns:a16="http://schemas.microsoft.com/office/drawing/2014/main" id="{401C2E4D-3625-4B9A-81D8-43174F94B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890" y="3615250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Image result for sql server">
            <a:extLst>
              <a:ext uri="{FF2B5EF4-FFF2-40B4-BE49-F238E27FC236}">
                <a16:creationId xmlns:a16="http://schemas.microsoft.com/office/drawing/2014/main" id="{DE4C1576-C2AE-43A3-9D3E-23DB7AEA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4673273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Image result for sql server">
            <a:extLst>
              <a:ext uri="{FF2B5EF4-FFF2-40B4-BE49-F238E27FC236}">
                <a16:creationId xmlns:a16="http://schemas.microsoft.com/office/drawing/2014/main" id="{E2D5C8C8-D1C9-4676-BC8E-078EAA16B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2822603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7888AE8-71EC-4912-A646-F45E59E0E272}"/>
              </a:ext>
            </a:extLst>
          </p:cNvPr>
          <p:cNvSpPr/>
          <p:nvPr/>
        </p:nvSpPr>
        <p:spPr>
          <a:xfrm rot="5400000" flipH="1">
            <a:off x="8389546" y="4461233"/>
            <a:ext cx="934132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2050" name="Picture 2" descr="Image result for rabbitmq logo">
            <a:extLst>
              <a:ext uri="{FF2B5EF4-FFF2-40B4-BE49-F238E27FC236}">
                <a16:creationId xmlns:a16="http://schemas.microsoft.com/office/drawing/2014/main" id="{B56F943E-7AA0-4777-A12C-88E032724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1496" y="4333880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E886A5-0FCD-4203-A0FC-69E7DD6B31FE}"/>
              </a:ext>
            </a:extLst>
          </p:cNvPr>
          <p:cNvSpPr txBox="1"/>
          <p:nvPr/>
        </p:nvSpPr>
        <p:spPr>
          <a:xfrm>
            <a:off x="9133449" y="4978623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pic>
        <p:nvPicPr>
          <p:cNvPr id="2052" name="Picture 4" descr="Image result for identityserver logo">
            <a:extLst>
              <a:ext uri="{FF2B5EF4-FFF2-40B4-BE49-F238E27FC236}">
                <a16:creationId xmlns:a16="http://schemas.microsoft.com/office/drawing/2014/main" id="{0F7D6BF3-3E6E-469D-8D45-56E86AC8E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359" y="1904389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DD84CFFA-C81C-4888-99B9-A587B0F4C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4350867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82B3387-EDBD-42C7-8923-C311BE15F975}"/>
              </a:ext>
            </a:extLst>
          </p:cNvPr>
          <p:cNvSpPr/>
          <p:nvPr/>
        </p:nvSpPr>
        <p:spPr>
          <a:xfrm>
            <a:off x="3415247" y="3201698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Backend App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49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1EF8915D-EAE1-485F-A42F-F5E8E8F2D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321868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CD1CA8D0-148B-413A-A1B3-BDE70F0379C0}"/>
              </a:ext>
            </a:extLst>
          </p:cNvPr>
          <p:cNvSpPr/>
          <p:nvPr/>
        </p:nvSpPr>
        <p:spPr>
          <a:xfrm rot="5400000">
            <a:off x="8172487" y="3217367"/>
            <a:ext cx="136825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Internal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52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2DD372DE-75AC-4356-89DC-D8FFA0D5A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646524" y="3670922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8B5EF7-1D97-4C3F-84F4-BC924321085B}"/>
              </a:ext>
            </a:extLst>
          </p:cNvPr>
          <p:cNvSpPr/>
          <p:nvPr/>
        </p:nvSpPr>
        <p:spPr>
          <a:xfrm>
            <a:off x="5851414" y="5599084"/>
            <a:ext cx="2198612" cy="6907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(Log Database)</a:t>
            </a:r>
          </a:p>
        </p:txBody>
      </p:sp>
      <p:pic>
        <p:nvPicPr>
          <p:cNvPr id="2056" name="Picture 8" descr="Image result for elasticsearch logo">
            <a:extLst>
              <a:ext uri="{FF2B5EF4-FFF2-40B4-BE49-F238E27FC236}">
                <a16:creationId xmlns:a16="http://schemas.microsoft.com/office/drawing/2014/main" id="{0F0CCA91-150A-4B9D-975B-A471F0CDC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813" y="5603906"/>
            <a:ext cx="1708727" cy="45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D9D31B95-881B-408B-906A-9EDDA5C00B67}"/>
              </a:ext>
            </a:extLst>
          </p:cNvPr>
          <p:cNvSpPr/>
          <p:nvPr/>
        </p:nvSpPr>
        <p:spPr>
          <a:xfrm>
            <a:off x="8308449" y="5599084"/>
            <a:ext cx="2149424" cy="6907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(Data Visualization)</a:t>
            </a:r>
          </a:p>
        </p:txBody>
      </p:sp>
      <p:pic>
        <p:nvPicPr>
          <p:cNvPr id="2058" name="Picture 10" descr="Image result for kibana logo">
            <a:extLst>
              <a:ext uri="{FF2B5EF4-FFF2-40B4-BE49-F238E27FC236}">
                <a16:creationId xmlns:a16="http://schemas.microsoft.com/office/drawing/2014/main" id="{35512262-FC64-40C6-8ACF-1AE17B61A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280" y="5552022"/>
            <a:ext cx="1217127" cy="55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BA1ABF18-476F-4FBF-85EC-290DF20A5E12}"/>
              </a:ext>
            </a:extLst>
          </p:cNvPr>
          <p:cNvSpPr/>
          <p:nvPr/>
        </p:nvSpPr>
        <p:spPr>
          <a:xfrm>
            <a:off x="3418973" y="5599083"/>
            <a:ext cx="2174018" cy="6907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(Distributed Cache)</a:t>
            </a:r>
          </a:p>
        </p:txBody>
      </p:sp>
      <p:pic>
        <p:nvPicPr>
          <p:cNvPr id="2060" name="Picture 12" descr="Image result for redis logo">
            <a:extLst>
              <a:ext uri="{FF2B5EF4-FFF2-40B4-BE49-F238E27FC236}">
                <a16:creationId xmlns:a16="http://schemas.microsoft.com/office/drawing/2014/main" id="{7263CBC7-F2BF-4105-BB93-FE2550963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802" y="5661222"/>
            <a:ext cx="1079501" cy="36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723801-00D8-4BED-90FE-BE0AFA53744E}"/>
              </a:ext>
            </a:extLst>
          </p:cNvPr>
          <p:cNvSpPr/>
          <p:nvPr/>
        </p:nvSpPr>
        <p:spPr>
          <a:xfrm>
            <a:off x="1266697" y="1765835"/>
            <a:ext cx="9305476" cy="4649850"/>
          </a:xfrm>
          <a:prstGeom prst="rect">
            <a:avLst/>
          </a:prstGeom>
          <a:noFill/>
          <a:ln w="127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</p:txBody>
      </p:sp>
      <p:pic>
        <p:nvPicPr>
          <p:cNvPr id="2062" name="Picture 14" descr="Image result for docker logo">
            <a:extLst>
              <a:ext uri="{FF2B5EF4-FFF2-40B4-BE49-F238E27FC236}">
                <a16:creationId xmlns:a16="http://schemas.microsoft.com/office/drawing/2014/main" id="{FF9C31B8-4C66-4AB4-B558-E1B738E30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8149" y="1856385"/>
            <a:ext cx="1084515" cy="92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6F7A59-354C-4A26-A0EA-D07AAAF8AB00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050028" y="3091947"/>
            <a:ext cx="556420" cy="2336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38CC77D-AE09-49DA-A655-4F628E8B4BA6}"/>
              </a:ext>
            </a:extLst>
          </p:cNvPr>
          <p:cNvCxnSpPr>
            <a:stCxn id="33" idx="3"/>
            <a:endCxn id="51" idx="2"/>
          </p:cNvCxnSpPr>
          <p:nvPr/>
        </p:nvCxnSpPr>
        <p:spPr>
          <a:xfrm flipV="1">
            <a:off x="8050026" y="3494204"/>
            <a:ext cx="529750" cy="5436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95C701E-5427-4942-BF16-B2B15AFFEF61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8050028" y="3719541"/>
            <a:ext cx="520511" cy="12412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Straight Arrow Connector 2047">
            <a:extLst>
              <a:ext uri="{FF2B5EF4-FFF2-40B4-BE49-F238E27FC236}">
                <a16:creationId xmlns:a16="http://schemas.microsoft.com/office/drawing/2014/main" id="{36DC5E39-60DB-4CBA-9B39-CFC528285CF8}"/>
              </a:ext>
            </a:extLst>
          </p:cNvPr>
          <p:cNvCxnSpPr/>
          <p:nvPr/>
        </p:nvCxnSpPr>
        <p:spPr>
          <a:xfrm>
            <a:off x="8050026" y="3208770"/>
            <a:ext cx="520513" cy="1288023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1" name="Straight Arrow Connector 2050">
            <a:extLst>
              <a:ext uri="{FF2B5EF4-FFF2-40B4-BE49-F238E27FC236}">
                <a16:creationId xmlns:a16="http://schemas.microsoft.com/office/drawing/2014/main" id="{789E508A-1A00-4230-AC93-A65E75301DE4}"/>
              </a:ext>
            </a:extLst>
          </p:cNvPr>
          <p:cNvCxnSpPr>
            <a:stCxn id="33" idx="3"/>
            <a:endCxn id="46" idx="2"/>
          </p:cNvCxnSpPr>
          <p:nvPr/>
        </p:nvCxnSpPr>
        <p:spPr>
          <a:xfrm>
            <a:off x="8050026" y="4037805"/>
            <a:ext cx="529750" cy="700265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1E8B4141-F0D7-433B-916E-9DC5CEA5E1B1}"/>
              </a:ext>
            </a:extLst>
          </p:cNvPr>
          <p:cNvCxnSpPr>
            <a:cxnSpLocks/>
          </p:cNvCxnSpPr>
          <p:nvPr/>
        </p:nvCxnSpPr>
        <p:spPr>
          <a:xfrm flipV="1">
            <a:off x="8034669" y="4927299"/>
            <a:ext cx="529750" cy="17222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1" name="Straight Arrow Connector 2060">
            <a:extLst>
              <a:ext uri="{FF2B5EF4-FFF2-40B4-BE49-F238E27FC236}">
                <a16:creationId xmlns:a16="http://schemas.microsoft.com/office/drawing/2014/main" id="{7777C7CE-3629-499D-A9FC-29243FDF1615}"/>
              </a:ext>
            </a:extLst>
          </p:cNvPr>
          <p:cNvCxnSpPr>
            <a:stCxn id="48" idx="3"/>
            <a:endCxn id="34" idx="1"/>
          </p:cNvCxnSpPr>
          <p:nvPr/>
        </p:nvCxnSpPr>
        <p:spPr>
          <a:xfrm flipV="1">
            <a:off x="5317937" y="3091947"/>
            <a:ext cx="533477" cy="38658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Arrow Connector 2063">
            <a:extLst>
              <a:ext uri="{FF2B5EF4-FFF2-40B4-BE49-F238E27FC236}">
                <a16:creationId xmlns:a16="http://schemas.microsoft.com/office/drawing/2014/main" id="{BC76D26F-E453-4324-8E36-D8D604FC446A}"/>
              </a:ext>
            </a:extLst>
          </p:cNvPr>
          <p:cNvCxnSpPr>
            <a:stCxn id="48" idx="3"/>
            <a:endCxn id="36" idx="1"/>
          </p:cNvCxnSpPr>
          <p:nvPr/>
        </p:nvCxnSpPr>
        <p:spPr>
          <a:xfrm>
            <a:off x="5317937" y="3478535"/>
            <a:ext cx="533477" cy="148226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" name="Straight Arrow Connector 2065">
            <a:extLst>
              <a:ext uri="{FF2B5EF4-FFF2-40B4-BE49-F238E27FC236}">
                <a16:creationId xmlns:a16="http://schemas.microsoft.com/office/drawing/2014/main" id="{76D79F0D-CED9-47D3-AFBD-B6A14E7C4644}"/>
              </a:ext>
            </a:extLst>
          </p:cNvPr>
          <p:cNvCxnSpPr>
            <a:stCxn id="30" idx="3"/>
            <a:endCxn id="33" idx="1"/>
          </p:cNvCxnSpPr>
          <p:nvPr/>
        </p:nvCxnSpPr>
        <p:spPr>
          <a:xfrm flipV="1">
            <a:off x="5317937" y="4037805"/>
            <a:ext cx="533476" cy="57291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8" name="Straight Arrow Connector 2067">
            <a:extLst>
              <a:ext uri="{FF2B5EF4-FFF2-40B4-BE49-F238E27FC236}">
                <a16:creationId xmlns:a16="http://schemas.microsoft.com/office/drawing/2014/main" id="{EBD44479-DE1F-46D4-A87F-180AA17EDC85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5317937" y="4610717"/>
            <a:ext cx="529747" cy="516166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2" name="Straight Arrow Connector 2071">
            <a:extLst>
              <a:ext uri="{FF2B5EF4-FFF2-40B4-BE49-F238E27FC236}">
                <a16:creationId xmlns:a16="http://schemas.microsoft.com/office/drawing/2014/main" id="{06DBA70A-6933-4B0A-855E-0D29883221C7}"/>
              </a:ext>
            </a:extLst>
          </p:cNvPr>
          <p:cNvCxnSpPr>
            <a:stCxn id="28" idx="3"/>
            <a:endCxn id="48" idx="1"/>
          </p:cNvCxnSpPr>
          <p:nvPr/>
        </p:nvCxnSpPr>
        <p:spPr>
          <a:xfrm flipV="1">
            <a:off x="2885496" y="3478535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4" name="Straight Arrow Connector 2073">
            <a:extLst>
              <a:ext uri="{FF2B5EF4-FFF2-40B4-BE49-F238E27FC236}">
                <a16:creationId xmlns:a16="http://schemas.microsoft.com/office/drawing/2014/main" id="{9BCC025D-A10D-4AA7-8F21-FBA3A86CFC25}"/>
              </a:ext>
            </a:extLst>
          </p:cNvPr>
          <p:cNvCxnSpPr>
            <a:stCxn id="4" idx="3"/>
            <a:endCxn id="30" idx="1"/>
          </p:cNvCxnSpPr>
          <p:nvPr/>
        </p:nvCxnSpPr>
        <p:spPr>
          <a:xfrm flipV="1">
            <a:off x="2885496" y="4610717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3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8" grpId="0" animBg="1"/>
      <p:bldP spid="30" grpId="0" animBg="1"/>
      <p:bldP spid="33" grpId="0" animBg="1"/>
      <p:bldP spid="34" grpId="0" animBg="1"/>
      <p:bldP spid="36" grpId="0" animBg="1"/>
      <p:bldP spid="38" grpId="0" animBg="1"/>
      <p:bldP spid="46" grpId="0" animBg="1"/>
      <p:bldP spid="6" grpId="0"/>
      <p:bldP spid="48" grpId="0" animBg="1"/>
      <p:bldP spid="51" grpId="0" animBg="1"/>
      <p:bldP spid="7" grpId="0" animBg="1"/>
      <p:bldP spid="54" grpId="0" animBg="1"/>
      <p:bldP spid="55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4E63891-5CEA-46F1-904E-1F56EDDF7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014" y="1626645"/>
            <a:ext cx="6619984" cy="3477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8A764A-A620-48C1-9047-95A5267B1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9731" y="1690688"/>
            <a:ext cx="3305533" cy="47457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1CAF1C-D5BD-42D9-AB26-B08674ACA0E5}"/>
              </a:ext>
            </a:extLst>
          </p:cNvPr>
          <p:cNvSpPr txBox="1"/>
          <p:nvPr/>
        </p:nvSpPr>
        <p:spPr>
          <a:xfrm>
            <a:off x="1036450" y="5103674"/>
            <a:ext cx="62523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elveticaNeueLT Std" panose="020B0604020202020204" pitchFamily="34" charset="0"/>
              </a:rPr>
              <a:t>Source code:</a:t>
            </a:r>
            <a:br>
              <a:rPr lang="en-US" b="1" dirty="0">
                <a:latin typeface="HelveticaNeueLT Std" panose="020B0604020202020204" pitchFamily="34" charset="0"/>
              </a:rPr>
            </a:br>
            <a:r>
              <a:rPr lang="en-US" i="1" dirty="0">
                <a:latin typeface="HelveticaNeueLT Std" panose="020B0604020202020204" pitchFamily="34" charset="0"/>
                <a:hlinkClick r:id="rId4"/>
              </a:rPr>
              <a:t>http://bit.ly/ms-demo-source</a:t>
            </a:r>
            <a:r>
              <a:rPr lang="en-US" i="1" dirty="0">
                <a:latin typeface="HelveticaNeueLT Std" panose="020B0604020202020204" pitchFamily="34" charset="0"/>
              </a:rPr>
              <a:t> </a:t>
            </a:r>
            <a:br>
              <a:rPr lang="en-US" i="1" dirty="0">
                <a:latin typeface="HelveticaNeueLT Std" panose="020B0604020202020204" pitchFamily="34" charset="0"/>
              </a:rPr>
            </a:br>
            <a:r>
              <a:rPr lang="en-US" i="1" dirty="0">
                <a:latin typeface="HelveticaNeueLT Std" panose="020B0604020202020204" pitchFamily="34" charset="0"/>
              </a:rPr>
              <a:t> </a:t>
            </a:r>
          </a:p>
          <a:p>
            <a:r>
              <a:rPr lang="en-US" b="1" dirty="0">
                <a:latin typeface="HelveticaNeueLT Std" panose="020B0604020202020204" pitchFamily="34" charset="0"/>
              </a:rPr>
              <a:t>Documentation:</a:t>
            </a:r>
            <a:br>
              <a:rPr lang="en-US" i="1" dirty="0">
                <a:latin typeface="HelveticaNeueLT Std" panose="020B0604020202020204" pitchFamily="34" charset="0"/>
              </a:rPr>
            </a:br>
            <a:r>
              <a:rPr lang="en-US" i="1" dirty="0">
                <a:latin typeface="HelveticaNeueLT Std" panose="020B0604020202020204" pitchFamily="34" charset="0"/>
                <a:hlinkClick r:id="rId5"/>
              </a:rPr>
              <a:t>http://bit.ly/ms-demo-doc</a:t>
            </a:r>
            <a:r>
              <a:rPr lang="en-US" i="1" dirty="0">
                <a:latin typeface="HelveticaNeueLT Std" panose="020B0604020202020204" pitchFamily="34" charset="0"/>
              </a:rPr>
              <a:t> </a:t>
            </a:r>
            <a:br>
              <a:rPr lang="en-US" i="1" dirty="0">
                <a:latin typeface="HelveticaNeueLT Std" panose="020B0604020202020204" pitchFamily="34" charset="0"/>
              </a:rPr>
            </a:br>
            <a:endParaRPr lang="en-US" i="1" dirty="0">
              <a:latin typeface="HelveticaNeueLT Std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28B7E55-8AA2-426A-977D-1B72618AB829}"/>
              </a:ext>
            </a:extLst>
          </p:cNvPr>
          <p:cNvSpPr txBox="1">
            <a:spLocks/>
          </p:cNvSpPr>
          <p:nvPr/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Overall Solution</a:t>
            </a:r>
          </a:p>
        </p:txBody>
      </p:sp>
    </p:spTree>
    <p:extLst>
      <p:ext uri="{BB962C8B-B14F-4D97-AF65-F5344CB8AC3E}">
        <p14:creationId xmlns:p14="http://schemas.microsoft.com/office/powerpoint/2010/main" val="1473735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021" y="2173422"/>
            <a:ext cx="6114803" cy="4039405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NeueLT Std" panose="020B0604020202020204" pitchFamily="34" charset="0"/>
              </a:rPr>
              <a:t>Open source </a:t>
            </a:r>
            <a:r>
              <a:rPr lang="en-US" sz="2000" b="1" dirty="0" err="1">
                <a:latin typeface="HelveticaNeueLT Std" panose="020B0604020202020204" pitchFamily="34" charset="0"/>
              </a:rPr>
              <a:t>OpenId</a:t>
            </a:r>
            <a:r>
              <a:rPr lang="en-US" sz="2000" b="1" dirty="0">
                <a:latin typeface="HelveticaNeueLT Std" panose="020B0604020202020204" pitchFamily="34" charset="0"/>
              </a:rPr>
              <a:t> Connect</a:t>
            </a:r>
            <a:r>
              <a:rPr lang="en-US" sz="2000" dirty="0">
                <a:latin typeface="HelveticaNeueLT Std" panose="020B0604020202020204" pitchFamily="34" charset="0"/>
              </a:rPr>
              <a:t> &amp; </a:t>
            </a:r>
            <a:r>
              <a:rPr lang="en-US" sz="2000" b="1" dirty="0">
                <a:latin typeface="HelveticaNeueLT Std" panose="020B0604020202020204" pitchFamily="34" charset="0"/>
              </a:rPr>
              <a:t>OAuth 2.0</a:t>
            </a:r>
            <a:r>
              <a:rPr lang="en-US" sz="2000" dirty="0">
                <a:latin typeface="HelveticaNeueLT Std" panose="020B0604020202020204" pitchFamily="34" charset="0"/>
              </a:rPr>
              <a:t> server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Main Features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Authentication as a Service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Access Control for APIs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Single sign on / sign out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Grant Types (used in this solution)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Hybrid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Client credentials</a:t>
            </a:r>
          </a:p>
          <a:p>
            <a:r>
              <a:rPr lang="en-US" sz="2400" dirty="0">
                <a:latin typeface="HelveticaNeueLT Std" panose="020B0604020202020204" pitchFamily="34" charset="0"/>
              </a:rPr>
              <a:t>Visit </a:t>
            </a:r>
            <a:r>
              <a:rPr lang="en-US" sz="2400" i="1" dirty="0">
                <a:latin typeface="HelveticaNeueLT Std" panose="020B0604020202020204" pitchFamily="34" charset="0"/>
                <a:hlinkClick r:id="rId2"/>
              </a:rPr>
              <a:t>https://identityserver.io</a:t>
            </a:r>
            <a:r>
              <a:rPr lang="en-US" sz="2400" dirty="0">
                <a:latin typeface="HelveticaNeueLT Std" panose="020B0604020202020204" pitchFamily="34" charset="0"/>
              </a:rPr>
              <a:t> for more</a:t>
            </a:r>
          </a:p>
        </p:txBody>
      </p:sp>
      <p:pic>
        <p:nvPicPr>
          <p:cNvPr id="4098" name="Picture 2" descr="Image result for identityserver logo">
            <a:extLst>
              <a:ext uri="{FF2B5EF4-FFF2-40B4-BE49-F238E27FC236}">
                <a16:creationId xmlns:a16="http://schemas.microsoft.com/office/drawing/2014/main" id="{00E3A8AE-E566-41E8-9B7C-C77410531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9400" y="2173422"/>
            <a:ext cx="3483082" cy="235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351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>
            <a:extLst>
              <a:ext uri="{FF2B5EF4-FFF2-40B4-BE49-F238E27FC236}">
                <a16:creationId xmlns:a16="http://schemas.microsoft.com/office/drawing/2014/main" id="{CF93B2E8-E663-4B72-9578-3F6B8C542E8B}"/>
              </a:ext>
            </a:extLst>
          </p:cNvPr>
          <p:cNvSpPr txBox="1"/>
          <p:nvPr/>
        </p:nvSpPr>
        <p:spPr>
          <a:xfrm>
            <a:off x="8987078" y="3880899"/>
            <a:ext cx="11245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Access token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9C46FD-DB5C-4DEC-9DF6-29705CF10293}"/>
              </a:ext>
            </a:extLst>
          </p:cNvPr>
          <p:cNvSpPr txBox="1"/>
          <p:nvPr/>
        </p:nvSpPr>
        <p:spPr>
          <a:xfrm rot="3004515">
            <a:off x="1858450" y="4479372"/>
            <a:ext cx="17709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Authorization code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BB1CFBC-CEF0-492B-AE5E-35DA218ECA22}"/>
              </a:ext>
            </a:extLst>
          </p:cNvPr>
          <p:cNvSpPr txBox="1"/>
          <p:nvPr/>
        </p:nvSpPr>
        <p:spPr>
          <a:xfrm rot="18551945">
            <a:off x="1785116" y="2958009"/>
            <a:ext cx="17709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Authorization code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578122D-0ACD-4DFF-836B-BC078B3FA28E}"/>
              </a:ext>
            </a:extLst>
          </p:cNvPr>
          <p:cNvSpPr txBox="1"/>
          <p:nvPr/>
        </p:nvSpPr>
        <p:spPr>
          <a:xfrm rot="18551945">
            <a:off x="1254845" y="2781945"/>
            <a:ext cx="1974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Needs authentication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Authentication / Hybrid Flow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F0DC57-CAFA-402A-B092-CD964D740A40}"/>
              </a:ext>
            </a:extLst>
          </p:cNvPr>
          <p:cNvSpPr/>
          <p:nvPr/>
        </p:nvSpPr>
        <p:spPr>
          <a:xfrm>
            <a:off x="2861331" y="1861297"/>
            <a:ext cx="335871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 (MVC)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6C125E-A9CB-454D-B619-4A3F02C78640}"/>
              </a:ext>
            </a:extLst>
          </p:cNvPr>
          <p:cNvSpPr/>
          <p:nvPr/>
        </p:nvSpPr>
        <p:spPr>
          <a:xfrm>
            <a:off x="2861330" y="5312103"/>
            <a:ext cx="3358716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Authentication Server</a:t>
            </a:r>
          </a:p>
        </p:txBody>
      </p:sp>
      <p:pic>
        <p:nvPicPr>
          <p:cNvPr id="10" name="Picture 4" descr="Image result for identityserver logo">
            <a:extLst>
              <a:ext uri="{FF2B5EF4-FFF2-40B4-BE49-F238E27FC236}">
                <a16:creationId xmlns:a16="http://schemas.microsoft.com/office/drawing/2014/main" id="{EB05CC38-00B8-4B99-8A23-817E993ED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4600" y="5342742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browser">
            <a:extLst>
              <a:ext uri="{FF2B5EF4-FFF2-40B4-BE49-F238E27FC236}">
                <a16:creationId xmlns:a16="http://schemas.microsoft.com/office/drawing/2014/main" id="{9DD11291-EBB0-4B72-8F9C-9716DDD06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4129" y="3648408"/>
            <a:ext cx="515091" cy="515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7276D09-AB3B-49B1-A841-8C94697205E3}"/>
              </a:ext>
            </a:extLst>
          </p:cNvPr>
          <p:cNvSpPr txBox="1"/>
          <p:nvPr/>
        </p:nvSpPr>
        <p:spPr>
          <a:xfrm>
            <a:off x="808231" y="3752064"/>
            <a:ext cx="882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browser</a:t>
            </a:r>
            <a:endParaRPr lang="en-US" sz="11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252AECD-B9F0-450F-843C-6A3971BDDCCD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1891675" y="2414972"/>
            <a:ext cx="969654" cy="1233436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E3605C5-0C1D-47FE-B5E8-174FFCA15517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891675" y="4163499"/>
            <a:ext cx="969654" cy="11486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3EE049B-2E35-4318-80F1-CD8A9C4DABC1}"/>
              </a:ext>
            </a:extLst>
          </p:cNvPr>
          <p:cNvCxnSpPr>
            <a:cxnSpLocks/>
          </p:cNvCxnSpPr>
          <p:nvPr/>
        </p:nvCxnSpPr>
        <p:spPr>
          <a:xfrm>
            <a:off x="2066192" y="4123592"/>
            <a:ext cx="1043357" cy="1187258"/>
          </a:xfrm>
          <a:prstGeom prst="straightConnector1">
            <a:avLst/>
          </a:prstGeom>
          <a:ln w="19050">
            <a:solidFill>
              <a:srgbClr val="0070C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43AB111-4A3E-4F90-AF06-675B2FCC0F8F}"/>
              </a:ext>
            </a:extLst>
          </p:cNvPr>
          <p:cNvCxnSpPr>
            <a:cxnSpLocks/>
          </p:cNvCxnSpPr>
          <p:nvPr/>
        </p:nvCxnSpPr>
        <p:spPr>
          <a:xfrm flipV="1">
            <a:off x="2052084" y="2414972"/>
            <a:ext cx="1038299" cy="1263893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62E732E4-1F3C-40E5-8141-06741B100E4B}"/>
              </a:ext>
            </a:extLst>
          </p:cNvPr>
          <p:cNvSpPr txBox="1"/>
          <p:nvPr/>
        </p:nvSpPr>
        <p:spPr>
          <a:xfrm rot="3004515">
            <a:off x="1711987" y="4656763"/>
            <a:ext cx="10851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Redirected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27AE6FB-D317-4C52-BA3A-D8536DB7425E}"/>
              </a:ext>
            </a:extLst>
          </p:cNvPr>
          <p:cNvCxnSpPr/>
          <p:nvPr/>
        </p:nvCxnSpPr>
        <p:spPr>
          <a:xfrm>
            <a:off x="3551275" y="2414970"/>
            <a:ext cx="0" cy="2895880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9146DFB-D161-4DA9-AD16-2F0FE1DE8C55}"/>
              </a:ext>
            </a:extLst>
          </p:cNvPr>
          <p:cNvSpPr txBox="1"/>
          <p:nvPr/>
        </p:nvSpPr>
        <p:spPr>
          <a:xfrm>
            <a:off x="3561702" y="3429000"/>
            <a:ext cx="820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</a:rPr>
              <a:t>Token</a:t>
            </a:r>
          </a:p>
          <a:p>
            <a:r>
              <a:rPr lang="en-US" sz="1600" dirty="0">
                <a:solidFill>
                  <a:srgbClr val="00B050"/>
                </a:solidFill>
              </a:rPr>
              <a:t>request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FCC7950-6685-4BD5-8B89-2647441B5CC2}"/>
              </a:ext>
            </a:extLst>
          </p:cNvPr>
          <p:cNvCxnSpPr/>
          <p:nvPr/>
        </p:nvCxnSpPr>
        <p:spPr>
          <a:xfrm flipV="1">
            <a:off x="4499528" y="2414970"/>
            <a:ext cx="0" cy="2895880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B1C9E98-0B2C-4737-8ACC-D5BEAD6C94D2}"/>
              </a:ext>
            </a:extLst>
          </p:cNvPr>
          <p:cNvSpPr txBox="1"/>
          <p:nvPr/>
        </p:nvSpPr>
        <p:spPr>
          <a:xfrm>
            <a:off x="4510161" y="3433916"/>
            <a:ext cx="12723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</a:rPr>
              <a:t>Id Token</a:t>
            </a:r>
          </a:p>
          <a:p>
            <a:r>
              <a:rPr lang="en-US" sz="1600" dirty="0">
                <a:solidFill>
                  <a:srgbClr val="00B050"/>
                </a:solidFill>
              </a:rPr>
              <a:t>Access Token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67F1636-CD79-48A1-B6E5-4A7E26BE9B07}"/>
              </a:ext>
            </a:extLst>
          </p:cNvPr>
          <p:cNvSpPr txBox="1"/>
          <p:nvPr/>
        </p:nvSpPr>
        <p:spPr>
          <a:xfrm>
            <a:off x="3590908" y="5864523"/>
            <a:ext cx="1899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(Login &amp; Consent UI)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E33A264-4767-4228-8574-13FF09C83E29}"/>
              </a:ext>
            </a:extLst>
          </p:cNvPr>
          <p:cNvSpPr/>
          <p:nvPr/>
        </p:nvSpPr>
        <p:spPr>
          <a:xfrm>
            <a:off x="7085340" y="3609826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43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305B3D51-9226-4571-BC2A-0F02EA7B1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6532" y="3626813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9" name="Diagram 38">
            <a:extLst>
              <a:ext uri="{FF2B5EF4-FFF2-40B4-BE49-F238E27FC236}">
                <a16:creationId xmlns:a16="http://schemas.microsoft.com/office/drawing/2014/main" id="{CDD0F09C-E687-471E-A137-F942F0F7BB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1458950"/>
              </p:ext>
            </p:extLst>
          </p:nvPr>
        </p:nvGraphicFramePr>
        <p:xfrm>
          <a:off x="9846144" y="3100108"/>
          <a:ext cx="1459503" cy="1572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8A670669-F7F0-40DB-919E-89A3957CCEDE}"/>
              </a:ext>
            </a:extLst>
          </p:cNvPr>
          <p:cNvSpPr txBox="1"/>
          <p:nvPr/>
        </p:nvSpPr>
        <p:spPr>
          <a:xfrm>
            <a:off x="9846144" y="4518853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Microservices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3E2CB4B-F973-43F8-9D24-D6A0253B7DDB}"/>
              </a:ext>
            </a:extLst>
          </p:cNvPr>
          <p:cNvCxnSpPr>
            <a:cxnSpLocks/>
          </p:cNvCxnSpPr>
          <p:nvPr/>
        </p:nvCxnSpPr>
        <p:spPr>
          <a:xfrm>
            <a:off x="6220046" y="2414970"/>
            <a:ext cx="1019653" cy="1192296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63A5D24-1693-4B4F-A810-8E9055198AA7}"/>
              </a:ext>
            </a:extLst>
          </p:cNvPr>
          <p:cNvCxnSpPr/>
          <p:nvPr/>
        </p:nvCxnSpPr>
        <p:spPr>
          <a:xfrm flipH="1">
            <a:off x="6230473" y="4163499"/>
            <a:ext cx="1044392" cy="11473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AE127B6-9463-4A91-9869-AD5B76366079}"/>
              </a:ext>
            </a:extLst>
          </p:cNvPr>
          <p:cNvCxnSpPr>
            <a:cxnSpLocks/>
            <a:stCxn id="42" idx="3"/>
          </p:cNvCxnSpPr>
          <p:nvPr/>
        </p:nvCxnSpPr>
        <p:spPr>
          <a:xfrm>
            <a:off x="8988030" y="3886663"/>
            <a:ext cx="1166063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3E65F68-10ED-4F7E-B501-0805AABE0895}"/>
              </a:ext>
            </a:extLst>
          </p:cNvPr>
          <p:cNvSpPr txBox="1"/>
          <p:nvPr/>
        </p:nvSpPr>
        <p:spPr>
          <a:xfrm rot="2959306">
            <a:off x="6282040" y="2811824"/>
            <a:ext cx="12581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Access token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9234D9B-5871-491E-9B44-F2E0E9DD1773}"/>
              </a:ext>
            </a:extLst>
          </p:cNvPr>
          <p:cNvSpPr txBox="1"/>
          <p:nvPr/>
        </p:nvSpPr>
        <p:spPr>
          <a:xfrm rot="18713382">
            <a:off x="6142184" y="4485488"/>
            <a:ext cx="1000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3825206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33" grpId="0"/>
      <p:bldP spid="34" grpId="0"/>
      <p:bldP spid="30" grpId="0"/>
      <p:bldP spid="8" grpId="0" animBg="1"/>
      <p:bldP spid="9" grpId="0" animBg="1"/>
      <p:bldP spid="13" grpId="0"/>
      <p:bldP spid="32" grpId="0"/>
      <p:bldP spid="36" grpId="0"/>
      <p:bldP spid="40" grpId="0"/>
      <p:bldP spid="41" grpId="0"/>
      <p:bldP spid="42" grpId="0" animBg="1"/>
      <p:bldGraphic spid="39" grpId="0">
        <p:bldAsOne/>
      </p:bldGraphic>
      <p:bldP spid="44" grpId="0"/>
      <p:bldP spid="56" grpId="0"/>
      <p:bldP spid="5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12192000" cy="385508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>
                <a:latin typeface="HelveticaNeueLT Std" panose="020B0604020202020204" pitchFamily="34" charset="0"/>
              </a:rPr>
              <a:t>DEMO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4E0CBE8-F817-4EE8-9BB3-17A91BB64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Authentication with IdentityServer4</a:t>
            </a:r>
          </a:p>
        </p:txBody>
      </p:sp>
    </p:spTree>
    <p:extLst>
      <p:ext uri="{BB962C8B-B14F-4D97-AF65-F5344CB8AC3E}">
        <p14:creationId xmlns:p14="http://schemas.microsoft.com/office/powerpoint/2010/main" val="34859466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API Gateways / 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2278" y="2057194"/>
            <a:ext cx="4123291" cy="4351338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HelveticaNeueLT Std" panose="020B0604020202020204" pitchFamily="34" charset="0"/>
              </a:rPr>
              <a:t>Single entrance </a:t>
            </a:r>
            <a:r>
              <a:rPr lang="en-US" sz="2000" dirty="0">
                <a:latin typeface="HelveticaNeueLT Std" panose="020B0604020202020204" pitchFamily="34" charset="0"/>
              </a:rPr>
              <a:t>point to the system for clients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Can be used as </a:t>
            </a:r>
            <a:r>
              <a:rPr lang="en-US" sz="2000" b="1" dirty="0">
                <a:latin typeface="HelveticaNeueLT Std" panose="020B0604020202020204" pitchFamily="34" charset="0"/>
              </a:rPr>
              <a:t>load balancer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Can provide;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Authentication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Rate limiting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Auditing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Routing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Protocol translation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…</a:t>
            </a:r>
          </a:p>
        </p:txBody>
      </p:sp>
      <p:pic>
        <p:nvPicPr>
          <p:cNvPr id="1028" name="Picture 4" descr="Image result for api gateway">
            <a:extLst>
              <a:ext uri="{FF2B5EF4-FFF2-40B4-BE49-F238E27FC236}">
                <a16:creationId xmlns:a16="http://schemas.microsoft.com/office/drawing/2014/main" id="{AA8FF76F-93FA-40E3-9532-A9DDEDAB6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6109" y="1690688"/>
            <a:ext cx="4123291" cy="435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15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API Gateways / Backend For Frontend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6107" y="2075006"/>
            <a:ext cx="4678878" cy="4503924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NeueLT Std" panose="020B0604020202020204" pitchFamily="34" charset="0"/>
              </a:rPr>
              <a:t>Define a </a:t>
            </a:r>
            <a:r>
              <a:rPr lang="en-US" sz="2000" b="1" dirty="0">
                <a:latin typeface="HelveticaNeueLT Std" panose="020B0604020202020204" pitchFamily="34" charset="0"/>
              </a:rPr>
              <a:t>separate API Gateway </a:t>
            </a:r>
            <a:r>
              <a:rPr lang="en-US" sz="2000" dirty="0">
                <a:latin typeface="HelveticaNeueLT Std" panose="020B0604020202020204" pitchFamily="34" charset="0"/>
              </a:rPr>
              <a:t>for each kind of client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Each client may require different </a:t>
            </a:r>
            <a:r>
              <a:rPr lang="en-US" sz="2000" b="1" dirty="0">
                <a:latin typeface="HelveticaNeueLT Std" panose="020B0604020202020204" pitchFamily="34" charset="0"/>
              </a:rPr>
              <a:t>set of APIs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Each client may require </a:t>
            </a:r>
            <a:r>
              <a:rPr lang="en-US" sz="2000" b="1" dirty="0">
                <a:latin typeface="HelveticaNeueLT Std" panose="020B0604020202020204" pitchFamily="34" charset="0"/>
              </a:rPr>
              <a:t>different level </a:t>
            </a:r>
            <a:r>
              <a:rPr lang="en-US" sz="2000" dirty="0">
                <a:latin typeface="HelveticaNeueLT Std" panose="020B0604020202020204" pitchFamily="34" charset="0"/>
              </a:rPr>
              <a:t>of security, performance, logging, rate limiting, communication protocol… etc.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An </a:t>
            </a:r>
            <a:r>
              <a:rPr lang="en-US" sz="2000" b="1" dirty="0">
                <a:latin typeface="HelveticaNeueLT Std" panose="020B0604020202020204" pitchFamily="34" charset="0"/>
              </a:rPr>
              <a:t>Internal API Gateway </a:t>
            </a:r>
            <a:r>
              <a:rPr lang="en-US" sz="2000" dirty="0">
                <a:latin typeface="HelveticaNeueLT Std" panose="020B0604020202020204" pitchFamily="34" charset="0"/>
              </a:rPr>
              <a:t>can be used for inter-microservice communication</a:t>
            </a:r>
          </a:p>
        </p:txBody>
      </p:sp>
      <p:pic>
        <p:nvPicPr>
          <p:cNvPr id="2050" name="Picture 2" descr="https://microservices.io/i/bffe.png">
            <a:extLst>
              <a:ext uri="{FF2B5EF4-FFF2-40B4-BE49-F238E27FC236}">
                <a16:creationId xmlns:a16="http://schemas.microsoft.com/office/drawing/2014/main" id="{920D4FD4-5E34-4D6F-9242-440CBD331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75006"/>
            <a:ext cx="4809783" cy="3607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298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5193" y="2045318"/>
            <a:ext cx="6720444" cy="4351338"/>
          </a:xfrm>
        </p:spPr>
        <p:txBody>
          <a:bodyPr>
            <a:noAutofit/>
          </a:bodyPr>
          <a:lstStyle/>
          <a:p>
            <a:r>
              <a:rPr lang="en-US" sz="2000" dirty="0">
                <a:latin typeface="HelveticaNeueLT Std" panose="020B0604020202020204" pitchFamily="34" charset="0"/>
              </a:rPr>
              <a:t>Open </a:t>
            </a:r>
            <a:r>
              <a:rPr lang="en-US" sz="2000" dirty="0" err="1">
                <a:latin typeface="HelveticaNeueLT Std" panose="020B0604020202020204" pitchFamily="34" charset="0"/>
              </a:rPr>
              <a:t>souce</a:t>
            </a:r>
            <a:r>
              <a:rPr lang="en-US" sz="2000" dirty="0">
                <a:latin typeface="HelveticaNeueLT Std" panose="020B0604020202020204" pitchFamily="34" charset="0"/>
              </a:rPr>
              <a:t> API Gateway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Routing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Load Balancing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Rate Limiting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Caching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Retry Policies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Authentication &amp; Authorization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Service Discovery with Consul &amp; Eureka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Request Aggregation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…</a:t>
            </a:r>
          </a:p>
          <a:p>
            <a:r>
              <a:rPr lang="en-US" sz="2000" i="1" dirty="0">
                <a:latin typeface="HelveticaNeueLT Std" panose="020B0604020202020204" pitchFamily="34" charset="0"/>
                <a:hlinkClick r:id="rId2"/>
              </a:rPr>
              <a:t>http://threemammals.com/ocelot</a:t>
            </a:r>
            <a:r>
              <a:rPr lang="en-US" sz="2000" i="1" dirty="0">
                <a:latin typeface="HelveticaNeueLT Std" panose="020B0604020202020204" pitchFamily="34" charset="0"/>
              </a:rPr>
              <a:t> </a:t>
            </a:r>
          </a:p>
        </p:txBody>
      </p:sp>
      <p:pic>
        <p:nvPicPr>
          <p:cNvPr id="3074" name="Picture 2" descr="Unsplashed background img 1">
            <a:extLst>
              <a:ext uri="{FF2B5EF4-FFF2-40B4-BE49-F238E27FC236}">
                <a16:creationId xmlns:a16="http://schemas.microsoft.com/office/drawing/2014/main" id="{952188F0-F363-4721-9759-2F3F40EA6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6650" y="2045318"/>
            <a:ext cx="28670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3310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Synchronous Communication of Microservices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5040" y="2361308"/>
            <a:ext cx="6310745" cy="413156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NeueLT Std" panose="020B0604020202020204" pitchFamily="34" charset="0"/>
              </a:rPr>
              <a:t>Protocols: </a:t>
            </a:r>
            <a:r>
              <a:rPr lang="en-US" sz="2000" b="1" dirty="0">
                <a:latin typeface="HelveticaNeueLT Std" panose="020B0604020202020204" pitchFamily="34" charset="0"/>
              </a:rPr>
              <a:t>REST</a:t>
            </a:r>
            <a:r>
              <a:rPr lang="en-US" sz="2000" dirty="0">
                <a:latin typeface="HelveticaNeueLT Std" panose="020B0604020202020204" pitchFamily="34" charset="0"/>
              </a:rPr>
              <a:t>, SOAP, </a:t>
            </a:r>
            <a:r>
              <a:rPr lang="en-US" sz="2000" dirty="0" err="1">
                <a:latin typeface="HelveticaNeueLT Std" panose="020B0604020202020204" pitchFamily="34" charset="0"/>
              </a:rPr>
              <a:t>GraphQL</a:t>
            </a:r>
            <a:r>
              <a:rPr lang="en-US" sz="2000" dirty="0">
                <a:latin typeface="HelveticaNeueLT Std" panose="020B0604020202020204" pitchFamily="34" charset="0"/>
              </a:rPr>
              <a:t>…</a:t>
            </a:r>
          </a:p>
          <a:p>
            <a:r>
              <a:rPr lang="en-US" sz="2000" b="1" dirty="0">
                <a:latin typeface="HelveticaNeueLT Std" panose="020B0604020202020204" pitchFamily="34" charset="0"/>
              </a:rPr>
              <a:t>Authenticate </a:t>
            </a:r>
            <a:r>
              <a:rPr lang="en-US" sz="2000" dirty="0">
                <a:latin typeface="HelveticaNeueLT Std" panose="020B0604020202020204" pitchFamily="34" charset="0"/>
              </a:rPr>
              <a:t>over </a:t>
            </a:r>
            <a:r>
              <a:rPr lang="en-US" sz="2000" dirty="0" err="1">
                <a:latin typeface="HelveticaNeueLT Std" panose="020B0604020202020204" pitchFamily="34" charset="0"/>
              </a:rPr>
              <a:t>IdentityServer</a:t>
            </a:r>
            <a:endParaRPr lang="en-US" sz="2000" dirty="0">
              <a:latin typeface="HelveticaNeueLT Std" panose="020B0604020202020204" pitchFamily="34" charset="0"/>
            </a:endParaRPr>
          </a:p>
          <a:p>
            <a:r>
              <a:rPr lang="en-US" sz="2000" dirty="0">
                <a:latin typeface="HelveticaNeueLT Std" panose="020B0604020202020204" pitchFamily="34" charset="0"/>
              </a:rPr>
              <a:t>Always use the </a:t>
            </a:r>
            <a:r>
              <a:rPr lang="en-US" sz="2000" b="1" dirty="0">
                <a:latin typeface="HelveticaNeueLT Std" panose="020B0604020202020204" pitchFamily="34" charset="0"/>
              </a:rPr>
              <a:t>Internal Gateway</a:t>
            </a:r>
          </a:p>
          <a:p>
            <a:r>
              <a:rPr lang="en-US" sz="2000" b="1" dirty="0">
                <a:latin typeface="HelveticaNeueLT Std" panose="020B0604020202020204" pitchFamily="34" charset="0"/>
              </a:rPr>
              <a:t>Temporary </a:t>
            </a:r>
            <a:r>
              <a:rPr lang="en-US" sz="2000" dirty="0">
                <a:latin typeface="HelveticaNeueLT Std" panose="020B0604020202020204" pitchFamily="34" charset="0"/>
              </a:rPr>
              <a:t>network/service downs</a:t>
            </a:r>
          </a:p>
          <a:p>
            <a:pPr lvl="1"/>
            <a:r>
              <a:rPr lang="en-US" sz="2000" b="1" dirty="0">
                <a:latin typeface="HelveticaNeueLT Std" panose="020B0604020202020204" pitchFamily="34" charset="0"/>
              </a:rPr>
              <a:t>Retry </a:t>
            </a:r>
            <a:r>
              <a:rPr lang="en-US" sz="2000" dirty="0">
                <a:latin typeface="HelveticaNeueLT Std" panose="020B0604020202020204" pitchFamily="34" charset="0"/>
              </a:rPr>
              <a:t>policies (for GET, PUT &amp; DELETE)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Working with </a:t>
            </a:r>
            <a:r>
              <a:rPr lang="en-US" sz="2000" b="1" dirty="0">
                <a:latin typeface="HelveticaNeueLT Std" panose="020B0604020202020204" pitchFamily="34" charset="0"/>
              </a:rPr>
              <a:t>cached/duplicated</a:t>
            </a:r>
            <a:r>
              <a:rPr lang="en-US" sz="2000" dirty="0">
                <a:latin typeface="HelveticaNeueLT Std" panose="020B0604020202020204" pitchFamily="34" charset="0"/>
              </a:rPr>
              <a:t> data</a:t>
            </a:r>
          </a:p>
          <a:p>
            <a:pPr lvl="1"/>
            <a:r>
              <a:rPr lang="en-US" sz="2000" b="1" dirty="0">
                <a:latin typeface="HelveticaNeueLT Std" panose="020B0604020202020204" pitchFamily="34" charset="0"/>
              </a:rPr>
              <a:t>Fallback </a:t>
            </a:r>
            <a:r>
              <a:rPr lang="en-US" sz="2000" dirty="0">
                <a:latin typeface="HelveticaNeueLT Std" panose="020B0604020202020204" pitchFamily="34" charset="0"/>
              </a:rPr>
              <a:t>logic (like async process/return)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D58516-CA54-4C53-91B1-29CF907312A6}"/>
              </a:ext>
            </a:extLst>
          </p:cNvPr>
          <p:cNvSpPr/>
          <p:nvPr/>
        </p:nvSpPr>
        <p:spPr>
          <a:xfrm>
            <a:off x="7484706" y="3382803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5D13FE-981E-48B7-AC9C-37203C131AB1}"/>
              </a:ext>
            </a:extLst>
          </p:cNvPr>
          <p:cNvSpPr/>
          <p:nvPr/>
        </p:nvSpPr>
        <p:spPr>
          <a:xfrm>
            <a:off x="7484707" y="2436945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95905A-5211-4D74-860B-AE9E56BCC23C}"/>
              </a:ext>
            </a:extLst>
          </p:cNvPr>
          <p:cNvSpPr/>
          <p:nvPr/>
        </p:nvSpPr>
        <p:spPr>
          <a:xfrm>
            <a:off x="7484707" y="4305796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22" name="Picture 6" descr="Image result for mongodb">
            <a:extLst>
              <a:ext uri="{FF2B5EF4-FFF2-40B4-BE49-F238E27FC236}">
                <a16:creationId xmlns:a16="http://schemas.microsoft.com/office/drawing/2014/main" id="{12CC00FD-B016-4473-A4A0-CA80DF0F2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7183" y="3237085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Image result for sql server">
            <a:extLst>
              <a:ext uri="{FF2B5EF4-FFF2-40B4-BE49-F238E27FC236}">
                <a16:creationId xmlns:a16="http://schemas.microsoft.com/office/drawing/2014/main" id="{BB48C95B-7C24-4325-919F-B489514FF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3459" y="4295108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Image result for sql server">
            <a:extLst>
              <a:ext uri="{FF2B5EF4-FFF2-40B4-BE49-F238E27FC236}">
                <a16:creationId xmlns:a16="http://schemas.microsoft.com/office/drawing/2014/main" id="{C46C64FF-9A00-4559-BBDB-7319DCC89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3459" y="2444438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3C89D24-F4F4-4C3D-9D0D-EA4DB6A3BE06}"/>
              </a:ext>
            </a:extLst>
          </p:cNvPr>
          <p:cNvSpPr/>
          <p:nvPr/>
        </p:nvSpPr>
        <p:spPr>
          <a:xfrm rot="5400000">
            <a:off x="9259875" y="3375118"/>
            <a:ext cx="241503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Internal Gateway</a:t>
            </a:r>
          </a:p>
        </p:txBody>
      </p:sp>
      <p:pic>
        <p:nvPicPr>
          <p:cNvPr id="27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C7222A85-87AA-43BC-B8B7-2FC0A67A7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265504" y="4352767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F5C2FFB-326C-4D8F-B8F0-D594647FCB42}"/>
              </a:ext>
            </a:extLst>
          </p:cNvPr>
          <p:cNvCxnSpPr>
            <a:stCxn id="20" idx="3"/>
          </p:cNvCxnSpPr>
          <p:nvPr/>
        </p:nvCxnSpPr>
        <p:spPr>
          <a:xfrm flipV="1">
            <a:off x="9683321" y="2713333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B70533E-5F4C-4C23-B3E9-78FCF373EB0A}"/>
              </a:ext>
            </a:extLst>
          </p:cNvPr>
          <p:cNvCxnSpPr>
            <a:cxnSpLocks/>
            <a:stCxn id="19" idx="3"/>
            <a:endCxn id="26" idx="2"/>
          </p:cNvCxnSpPr>
          <p:nvPr/>
        </p:nvCxnSpPr>
        <p:spPr>
          <a:xfrm flipV="1">
            <a:off x="9683319" y="3651955"/>
            <a:ext cx="507235" cy="7685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86618AA-67ED-47F9-AA18-4736D10542FB}"/>
              </a:ext>
            </a:extLst>
          </p:cNvPr>
          <p:cNvCxnSpPr/>
          <p:nvPr/>
        </p:nvCxnSpPr>
        <p:spPr>
          <a:xfrm flipV="1">
            <a:off x="9677172" y="4582632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1709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D5C04336-49B3-4837-9995-57544D7DF94A}"/>
              </a:ext>
            </a:extLst>
          </p:cNvPr>
          <p:cNvSpPr txBox="1"/>
          <p:nvPr/>
        </p:nvSpPr>
        <p:spPr>
          <a:xfrm>
            <a:off x="3309498" y="3888509"/>
            <a:ext cx="1978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auth token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BA479B-AB87-45E5-8DC1-1AD7575BB3A5}"/>
              </a:ext>
            </a:extLst>
          </p:cNvPr>
          <p:cNvSpPr/>
          <p:nvPr/>
        </p:nvSpPr>
        <p:spPr>
          <a:xfrm>
            <a:off x="489527" y="2346038"/>
            <a:ext cx="4645891" cy="2456871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243160-CC8C-4B4E-8EB5-F2971060FD5E}"/>
              </a:ext>
            </a:extLst>
          </p:cNvPr>
          <p:cNvSpPr/>
          <p:nvPr/>
        </p:nvSpPr>
        <p:spPr>
          <a:xfrm>
            <a:off x="5894530" y="2328309"/>
            <a:ext cx="5828145" cy="312124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Dynamic C# API Proxies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2D266D-D08A-497D-9A3D-D3008AE284A5}"/>
              </a:ext>
            </a:extLst>
          </p:cNvPr>
          <p:cNvSpPr/>
          <p:nvPr/>
        </p:nvSpPr>
        <p:spPr>
          <a:xfrm>
            <a:off x="2500745" y="2463546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A92945-BBFA-4DB4-AE6D-7315080FE5D1}"/>
              </a:ext>
            </a:extLst>
          </p:cNvPr>
          <p:cNvSpPr/>
          <p:nvPr/>
        </p:nvSpPr>
        <p:spPr>
          <a:xfrm>
            <a:off x="2500745" y="3271982"/>
            <a:ext cx="2521528" cy="607291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Dynamic </a:t>
            </a:r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ProductAppService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Client Proxy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FC7A67-7D41-4275-9A89-0B242A0D79E0}"/>
              </a:ext>
            </a:extLst>
          </p:cNvPr>
          <p:cNvSpPr/>
          <p:nvPr/>
        </p:nvSpPr>
        <p:spPr>
          <a:xfrm>
            <a:off x="2500744" y="4282429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IAuthenticator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4466D6-F4E0-4F8C-8FD3-016F055C19A2}"/>
              </a:ext>
            </a:extLst>
          </p:cNvPr>
          <p:cNvSpPr/>
          <p:nvPr/>
        </p:nvSpPr>
        <p:spPr>
          <a:xfrm>
            <a:off x="489527" y="5379828"/>
            <a:ext cx="4645891" cy="863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Authentication Server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43EA2-4692-462C-9185-9C04CF0EC1BE}"/>
              </a:ext>
            </a:extLst>
          </p:cNvPr>
          <p:cNvSpPr/>
          <p:nvPr/>
        </p:nvSpPr>
        <p:spPr>
          <a:xfrm>
            <a:off x="6028458" y="2477748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FA7D0A-A67F-4DF2-851C-4DD0CA25BD62}"/>
              </a:ext>
            </a:extLst>
          </p:cNvPr>
          <p:cNvSpPr/>
          <p:nvPr/>
        </p:nvSpPr>
        <p:spPr>
          <a:xfrm>
            <a:off x="6028458" y="3215940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46885F-4126-47C3-AAB7-93AA040253FA}"/>
              </a:ext>
            </a:extLst>
          </p:cNvPr>
          <p:cNvSpPr/>
          <p:nvPr/>
        </p:nvSpPr>
        <p:spPr>
          <a:xfrm>
            <a:off x="6028458" y="3954196"/>
            <a:ext cx="2521528" cy="6072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(Real Implementation)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F5A5DC-0F6D-4428-A3CC-0CCF704DAA8D}"/>
              </a:ext>
            </a:extLst>
          </p:cNvPr>
          <p:cNvSpPr/>
          <p:nvPr/>
        </p:nvSpPr>
        <p:spPr>
          <a:xfrm>
            <a:off x="9083387" y="4054641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IProductRepository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B12942-612C-41C8-8EBA-726571B4B14C}"/>
              </a:ext>
            </a:extLst>
          </p:cNvPr>
          <p:cNvSpPr/>
          <p:nvPr/>
        </p:nvSpPr>
        <p:spPr>
          <a:xfrm>
            <a:off x="9443605" y="4830373"/>
            <a:ext cx="1801091" cy="52950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DB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674E29-2C51-47B2-AE22-0EC9C6CABEDD}"/>
              </a:ext>
            </a:extLst>
          </p:cNvPr>
          <p:cNvSpPr/>
          <p:nvPr/>
        </p:nvSpPr>
        <p:spPr>
          <a:xfrm>
            <a:off x="589972" y="2463546"/>
            <a:ext cx="1517074" cy="406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code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AF9C91-ADEE-4FD9-AE4B-00A5D34DA94B}"/>
              </a:ext>
            </a:extLst>
          </p:cNvPr>
          <p:cNvSpPr txBox="1"/>
          <p:nvPr/>
        </p:nvSpPr>
        <p:spPr>
          <a:xfrm>
            <a:off x="489527" y="1958388"/>
            <a:ext cx="1871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HelveticaNeueLT Std Med Cn" panose="020B0606030502030204" pitchFamily="34" charset="0"/>
              </a:rPr>
              <a:t>Order Microservice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D3F95B-017F-4E39-8CFB-14075D0864A2}"/>
              </a:ext>
            </a:extLst>
          </p:cNvPr>
          <p:cNvSpPr txBox="1"/>
          <p:nvPr/>
        </p:nvSpPr>
        <p:spPr>
          <a:xfrm>
            <a:off x="5894530" y="1958976"/>
            <a:ext cx="206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HelveticaNeueLT Std Med Cn" panose="020B0606030502030204" pitchFamily="34" charset="0"/>
              </a:rPr>
              <a:t>Product Microservice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1CFE34-D405-4CEA-A897-4786FC1897B7}"/>
              </a:ext>
            </a:extLst>
          </p:cNvPr>
          <p:cNvCxnSpPr>
            <a:stCxn id="17" idx="3"/>
            <a:endCxn id="5" idx="1"/>
          </p:cNvCxnSpPr>
          <p:nvPr/>
        </p:nvCxnSpPr>
        <p:spPr>
          <a:xfrm>
            <a:off x="2107046" y="2666746"/>
            <a:ext cx="39369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268889D-8106-4F3C-B4C0-7A4BFCF48885}"/>
              </a:ext>
            </a:extLst>
          </p:cNvPr>
          <p:cNvCxnSpPr>
            <a:stCxn id="6" idx="0"/>
            <a:endCxn id="5" idx="2"/>
          </p:cNvCxnSpPr>
          <p:nvPr/>
        </p:nvCxnSpPr>
        <p:spPr>
          <a:xfrm flipV="1">
            <a:off x="3761509" y="2869946"/>
            <a:ext cx="0" cy="4020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8067530-B4B0-4A6B-B78E-8A75C126A9BC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3761508" y="3879273"/>
            <a:ext cx="1" cy="4031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ABA5D03-D906-471B-ADCA-6172ED81C3D1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5022273" y="2680948"/>
            <a:ext cx="1006185" cy="8946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2467FE7-9F3F-4DFD-A091-E8A810062621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7289222" y="2884148"/>
            <a:ext cx="0" cy="3317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8F97AF2-0313-4BB0-815D-0B34BBE3AD15}"/>
              </a:ext>
            </a:extLst>
          </p:cNvPr>
          <p:cNvCxnSpPr>
            <a:stCxn id="13" idx="0"/>
            <a:endCxn id="12" idx="2"/>
          </p:cNvCxnSpPr>
          <p:nvPr/>
        </p:nvCxnSpPr>
        <p:spPr>
          <a:xfrm flipV="1">
            <a:off x="7289222" y="3622340"/>
            <a:ext cx="0" cy="3318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8AE81F5-B7CA-404F-8F83-C83124FFFDE2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8549986" y="4257841"/>
            <a:ext cx="53340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B99F6F8-07D8-4AF5-8C79-97F7D02D8EC0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>
            <a:off x="10344151" y="4461041"/>
            <a:ext cx="0" cy="3693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7073831-81DC-44CB-8B7A-F70652734EAA}"/>
              </a:ext>
            </a:extLst>
          </p:cNvPr>
          <p:cNvCxnSpPr>
            <a:stCxn id="7" idx="2"/>
          </p:cNvCxnSpPr>
          <p:nvPr/>
        </p:nvCxnSpPr>
        <p:spPr>
          <a:xfrm>
            <a:off x="3761508" y="4688829"/>
            <a:ext cx="0" cy="6909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01C02C9-2534-450A-B4B6-A18336F94F7D}"/>
              </a:ext>
            </a:extLst>
          </p:cNvPr>
          <p:cNvSpPr txBox="1"/>
          <p:nvPr/>
        </p:nvSpPr>
        <p:spPr>
          <a:xfrm>
            <a:off x="3711284" y="4885727"/>
            <a:ext cx="92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OAuth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82A0E7-E0F9-4857-A958-91B8FCC47822}"/>
              </a:ext>
            </a:extLst>
          </p:cNvPr>
          <p:cNvSpPr txBox="1"/>
          <p:nvPr/>
        </p:nvSpPr>
        <p:spPr>
          <a:xfrm>
            <a:off x="5156606" y="3504708"/>
            <a:ext cx="71351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REST</a:t>
            </a:r>
          </a:p>
          <a:p>
            <a:r>
              <a:rPr lang="en-US" sz="1600" dirty="0"/>
              <a:t>(retry)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0150565-6FBF-485C-A2BE-EEBA70F6D1A3}"/>
              </a:ext>
            </a:extLst>
          </p:cNvPr>
          <p:cNvSpPr/>
          <p:nvPr/>
        </p:nvSpPr>
        <p:spPr>
          <a:xfrm>
            <a:off x="589972" y="3812485"/>
            <a:ext cx="1517074" cy="8706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Http Context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</a:t>
            </a:r>
            <a:r>
              <a:rPr lang="en-US" sz="1600" dirty="0" err="1">
                <a:solidFill>
                  <a:schemeClr val="tx1"/>
                </a:solidFill>
              </a:rPr>
              <a:t>access_token</a:t>
            </a:r>
            <a:r>
              <a:rPr lang="en-US" sz="16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ECDD5C0-8DF3-4835-9E11-DB0A85C06CF0}"/>
              </a:ext>
            </a:extLst>
          </p:cNvPr>
          <p:cNvCxnSpPr>
            <a:stCxn id="7" idx="1"/>
          </p:cNvCxnSpPr>
          <p:nvPr/>
        </p:nvCxnSpPr>
        <p:spPr>
          <a:xfrm flipH="1">
            <a:off x="2107046" y="4485629"/>
            <a:ext cx="39369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652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" grpId="0" animBg="1"/>
      <p:bldP spid="6" grpId="0" animBg="1"/>
      <p:bldP spid="7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43" grpId="0"/>
      <p:bldP spid="44" grpId="0"/>
      <p:bldP spid="4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8C512224-4C7B-444B-BEA3-3F59122E8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789709"/>
            <a:ext cx="12192000" cy="2149289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HelveticaNeueLT Std Med Cn" panose="020B0606030502030204" pitchFamily="34" charset="0"/>
              </a:rPr>
              <a:t>WE ARE DEVELOPING</a:t>
            </a:r>
            <a:br>
              <a:rPr lang="en-US" sz="4400" b="1" dirty="0">
                <a:latin typeface="HelveticaNeueLT Std Med Cn" panose="020B0606030502030204" pitchFamily="34" charset="0"/>
              </a:rPr>
            </a:br>
            <a:r>
              <a:rPr lang="en-US" sz="4400" b="1" dirty="0">
                <a:latin typeface="HelveticaNeueLT Std Med Cn" panose="020B0606030502030204" pitchFamily="34" charset="0"/>
              </a:rPr>
              <a:t>OPEN SOURCE AND COMMERCIAL</a:t>
            </a:r>
            <a:br>
              <a:rPr lang="en-US" sz="4400" b="1" dirty="0">
                <a:latin typeface="HelveticaNeueLT Std Med Cn" panose="020B0606030502030204" pitchFamily="34" charset="0"/>
              </a:rPr>
            </a:br>
            <a:r>
              <a:rPr lang="en-US" sz="4400" b="1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SOFTWARE DEVELOPMENT TOOLS</a:t>
            </a:r>
            <a:endParaRPr lang="en-US" sz="4400" dirty="0">
              <a:solidFill>
                <a:srgbClr val="0000FF"/>
              </a:solidFill>
              <a:latin typeface="HelveticaNeueLT Std Med Cn" panose="020B0606030502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27966"/>
            <a:ext cx="9144000" cy="128465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HelveticaNeueLT Std Med Cn" panose="020B0606030502030204" pitchFamily="34" charset="0"/>
              </a:rPr>
              <a:t>FROM DEVELOPERS,TO DEVELOPERS!</a:t>
            </a:r>
            <a:endParaRPr lang="en-US" sz="2800" dirty="0">
              <a:latin typeface="HelveticaNeueLT Std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3234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99573C0-BFB7-40FF-93B7-D27F6F639114}"/>
              </a:ext>
            </a:extLst>
          </p:cNvPr>
          <p:cNvSpPr txBox="1">
            <a:spLocks/>
          </p:cNvSpPr>
          <p:nvPr/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Dynamic C# API Proxies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A9BAE9D-DC52-4EA0-89DB-DDB858618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12192000" cy="385508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>
                <a:latin typeface="HelveticaNeueLT Std" panose="020B0604020202020204" pitchFamily="34" charset="0"/>
              </a:rPr>
              <a:t>SHOW CODE</a:t>
            </a:r>
          </a:p>
        </p:txBody>
      </p:sp>
    </p:spTree>
    <p:extLst>
      <p:ext uri="{BB962C8B-B14F-4D97-AF65-F5344CB8AC3E}">
        <p14:creationId xmlns:p14="http://schemas.microsoft.com/office/powerpoint/2010/main" val="1116766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Asynchronous Communication / Pub-Sub Msg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5385" y="2676144"/>
            <a:ext cx="3900056" cy="3472986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HelveticaNeueLT Std" panose="020B0604020202020204" pitchFamily="34" charset="0"/>
              </a:rPr>
              <a:t>Publish</a:t>
            </a:r>
            <a:r>
              <a:rPr lang="en-US" sz="2000" dirty="0">
                <a:latin typeface="HelveticaNeueLT Std" panose="020B0604020202020204" pitchFamily="34" charset="0"/>
              </a:rPr>
              <a:t> messages to a </a:t>
            </a:r>
            <a:r>
              <a:rPr lang="en-US" sz="2000" b="1" dirty="0">
                <a:latin typeface="HelveticaNeueLT Std" panose="020B0604020202020204" pitchFamily="34" charset="0"/>
              </a:rPr>
              <a:t>topic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Multiple services may </a:t>
            </a:r>
            <a:r>
              <a:rPr lang="en-US" sz="2000" b="1" dirty="0">
                <a:latin typeface="HelveticaNeueLT Std" panose="020B0604020202020204" pitchFamily="34" charset="0"/>
              </a:rPr>
              <a:t>subscribe</a:t>
            </a:r>
            <a:r>
              <a:rPr lang="en-US" sz="2000" dirty="0">
                <a:latin typeface="HelveticaNeueLT Std" panose="020B0604020202020204" pitchFamily="34" charset="0"/>
              </a:rPr>
              <a:t> to same topic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Each subscriber gets a </a:t>
            </a:r>
            <a:r>
              <a:rPr lang="en-US" sz="2000" b="1" dirty="0">
                <a:latin typeface="HelveticaNeueLT Std" panose="020B0604020202020204" pitchFamily="34" charset="0"/>
              </a:rPr>
              <a:t>copy</a:t>
            </a:r>
            <a:r>
              <a:rPr lang="en-US" sz="2000" dirty="0">
                <a:latin typeface="HelveticaNeueLT Std" panose="020B0604020202020204" pitchFamily="34" charset="0"/>
              </a:rPr>
              <a:t> of each message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Ordered (FIFO) &amp; guaranteed delivery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Messaging applications may not be online at the same time</a:t>
            </a:r>
          </a:p>
          <a:p>
            <a:endParaRPr lang="en-US" sz="2000" dirty="0">
              <a:latin typeface="HelveticaNeueLT Std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34F0DB-6357-4E98-B12D-B06710C11D2F}"/>
              </a:ext>
            </a:extLst>
          </p:cNvPr>
          <p:cNvSpPr/>
          <p:nvPr/>
        </p:nvSpPr>
        <p:spPr>
          <a:xfrm>
            <a:off x="7756536" y="2676144"/>
            <a:ext cx="2524255" cy="7528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Message Broker (topic)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3FAC4B7-5F20-4871-A2CC-F6DE1A71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537" y="2934194"/>
            <a:ext cx="504851" cy="5048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11CB0-1E12-462B-A716-E8B40B6E6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388" y="2934194"/>
            <a:ext cx="504851" cy="5048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11882F4-3385-4618-8142-F4CA5BE51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6239" y="2924149"/>
            <a:ext cx="504851" cy="5048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3E3EB1-323E-480A-B504-253AC9094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90" y="2924149"/>
            <a:ext cx="504851" cy="5048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46636A-7BBB-4E85-BA7D-C4569C97C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941" y="2924149"/>
            <a:ext cx="504851" cy="50485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018696-79C1-4014-AF98-4158291776FE}"/>
              </a:ext>
            </a:extLst>
          </p:cNvPr>
          <p:cNvSpPr/>
          <p:nvPr/>
        </p:nvSpPr>
        <p:spPr>
          <a:xfrm>
            <a:off x="5793993" y="4310450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A77ECA-1412-4EEF-A32D-D560574B0BD4}"/>
              </a:ext>
            </a:extLst>
          </p:cNvPr>
          <p:cNvSpPr/>
          <p:nvPr/>
        </p:nvSpPr>
        <p:spPr>
          <a:xfrm>
            <a:off x="5825869" y="2676144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Publishing Service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F1DA16-9049-457C-8300-AED8B217349F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7099256" y="3052572"/>
            <a:ext cx="65728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C01BF963-6954-450F-AA38-457ACBB7D638}"/>
              </a:ext>
            </a:extLst>
          </p:cNvPr>
          <p:cNvCxnSpPr>
            <a:cxnSpLocks/>
            <a:stCxn id="23" idx="2"/>
            <a:endCxn id="22" idx="0"/>
          </p:cNvCxnSpPr>
          <p:nvPr/>
        </p:nvCxnSpPr>
        <p:spPr>
          <a:xfrm flipH="1">
            <a:off x="6430687" y="3439045"/>
            <a:ext cx="2083127" cy="8714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1274D97A-52A9-4261-B931-2048CD654DC0}"/>
              </a:ext>
            </a:extLst>
          </p:cNvPr>
          <p:cNvSpPr/>
          <p:nvPr/>
        </p:nvSpPr>
        <p:spPr>
          <a:xfrm>
            <a:off x="7399020" y="4310450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1CCE3A9-2E07-489B-9D34-F3A12A35026B}"/>
              </a:ext>
            </a:extLst>
          </p:cNvPr>
          <p:cNvSpPr/>
          <p:nvPr/>
        </p:nvSpPr>
        <p:spPr>
          <a:xfrm>
            <a:off x="9007404" y="4310450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N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0ECDF93-4BFE-4709-A583-44A30191F54F}"/>
              </a:ext>
            </a:extLst>
          </p:cNvPr>
          <p:cNvCxnSpPr>
            <a:cxnSpLocks/>
            <a:stCxn id="24" idx="2"/>
            <a:endCxn id="37" idx="0"/>
          </p:cNvCxnSpPr>
          <p:nvPr/>
        </p:nvCxnSpPr>
        <p:spPr>
          <a:xfrm flipH="1">
            <a:off x="8035714" y="3429000"/>
            <a:ext cx="982951" cy="8814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9EADF0B-80DD-4E4F-90B3-10435EBB7852}"/>
              </a:ext>
            </a:extLst>
          </p:cNvPr>
          <p:cNvCxnSpPr>
            <a:cxnSpLocks/>
            <a:endCxn id="39" idx="0"/>
          </p:cNvCxnSpPr>
          <p:nvPr/>
        </p:nvCxnSpPr>
        <p:spPr>
          <a:xfrm>
            <a:off x="9470571" y="3429000"/>
            <a:ext cx="173527" cy="8814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9027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Asynchronous Communication / Event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7371" y="2158538"/>
            <a:ext cx="5137808" cy="45262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latin typeface="HelveticaNeueLT Std Med Cn" panose="020B0606030502030204" pitchFamily="34" charset="0"/>
              </a:rPr>
              <a:t>ABP Infrastructure</a:t>
            </a:r>
          </a:p>
          <a:p>
            <a:r>
              <a:rPr lang="en-US" sz="2400" dirty="0">
                <a:latin typeface="HelveticaNeueLT Std" panose="020B0604020202020204" pitchFamily="34" charset="0"/>
              </a:rPr>
              <a:t>Publish an event</a:t>
            </a:r>
          </a:p>
          <a:p>
            <a:r>
              <a:rPr lang="en-US" sz="2400" dirty="0">
                <a:latin typeface="HelveticaNeueLT Std" panose="020B0604020202020204" pitchFamily="34" charset="0"/>
              </a:rPr>
              <a:t>Subscribe to events</a:t>
            </a:r>
          </a:p>
          <a:p>
            <a:r>
              <a:rPr lang="en-US" sz="2400" dirty="0">
                <a:latin typeface="HelveticaNeueLT Std" panose="020B0604020202020204" pitchFamily="34" charset="0"/>
              </a:rPr>
              <a:t>Pre-Defined Events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Create, Update &amp; Delete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D258BB-F3D8-4D59-B494-F086E3365AC8}"/>
              </a:ext>
            </a:extLst>
          </p:cNvPr>
          <p:cNvSpPr/>
          <p:nvPr/>
        </p:nvSpPr>
        <p:spPr>
          <a:xfrm>
            <a:off x="6555179" y="318185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26D406-6946-4D87-9871-CD41E2504A0B}"/>
              </a:ext>
            </a:extLst>
          </p:cNvPr>
          <p:cNvSpPr/>
          <p:nvPr/>
        </p:nvSpPr>
        <p:spPr>
          <a:xfrm>
            <a:off x="6555180" y="2235998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FEEDAD-9B52-4B62-B148-D845E17D47C7}"/>
              </a:ext>
            </a:extLst>
          </p:cNvPr>
          <p:cNvSpPr/>
          <p:nvPr/>
        </p:nvSpPr>
        <p:spPr>
          <a:xfrm>
            <a:off x="6555180" y="4104849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7" name="Picture 6" descr="Image result for mongodb">
            <a:extLst>
              <a:ext uri="{FF2B5EF4-FFF2-40B4-BE49-F238E27FC236}">
                <a16:creationId xmlns:a16="http://schemas.microsoft.com/office/drawing/2014/main" id="{02F797F8-5757-4FF0-BAC9-3036343ED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656" y="303613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sql server">
            <a:extLst>
              <a:ext uri="{FF2B5EF4-FFF2-40B4-BE49-F238E27FC236}">
                <a16:creationId xmlns:a16="http://schemas.microsoft.com/office/drawing/2014/main" id="{57EBBB3F-B0BC-468E-884A-91DFDE256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932" y="4094161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age result for sql server">
            <a:extLst>
              <a:ext uri="{FF2B5EF4-FFF2-40B4-BE49-F238E27FC236}">
                <a16:creationId xmlns:a16="http://schemas.microsoft.com/office/drawing/2014/main" id="{DCA87976-88D3-4812-A7AB-AC56E9736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932" y="2243491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DE8D0E7-9340-4B3F-830E-191D46E9521E}"/>
              </a:ext>
            </a:extLst>
          </p:cNvPr>
          <p:cNvSpPr/>
          <p:nvPr/>
        </p:nvSpPr>
        <p:spPr>
          <a:xfrm rot="5400000" flipH="1">
            <a:off x="8352861" y="3174169"/>
            <a:ext cx="2415031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11" name="Picture 2" descr="Image result for rabbitmq logo">
            <a:extLst>
              <a:ext uri="{FF2B5EF4-FFF2-40B4-BE49-F238E27FC236}">
                <a16:creationId xmlns:a16="http://schemas.microsoft.com/office/drawing/2014/main" id="{32A984CB-A54C-4764-A76F-65980B2FE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3425" y="3122470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18A7D8-192F-4A34-B2B9-6055A11C1251}"/>
              </a:ext>
            </a:extLst>
          </p:cNvPr>
          <p:cNvSpPr txBox="1"/>
          <p:nvPr/>
        </p:nvSpPr>
        <p:spPr>
          <a:xfrm>
            <a:off x="9835378" y="3767213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6334E38-8EC9-4174-A694-0EBAC05D261C}"/>
              </a:ext>
            </a:extLst>
          </p:cNvPr>
          <p:cNvCxnSpPr>
            <a:cxnSpLocks/>
          </p:cNvCxnSpPr>
          <p:nvPr/>
        </p:nvCxnSpPr>
        <p:spPr>
          <a:xfrm>
            <a:off x="8746114" y="2510744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BA2F2D-EFA9-4C8E-A032-694115D8A74A}"/>
              </a:ext>
            </a:extLst>
          </p:cNvPr>
          <p:cNvCxnSpPr>
            <a:cxnSpLocks/>
          </p:cNvCxnSpPr>
          <p:nvPr/>
        </p:nvCxnSpPr>
        <p:spPr>
          <a:xfrm flipV="1">
            <a:off x="8753792" y="3476909"/>
            <a:ext cx="529748" cy="7688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3FF1DE-EC04-4E51-9407-C92A076CC38A}"/>
              </a:ext>
            </a:extLst>
          </p:cNvPr>
          <p:cNvCxnSpPr>
            <a:cxnSpLocks/>
          </p:cNvCxnSpPr>
          <p:nvPr/>
        </p:nvCxnSpPr>
        <p:spPr>
          <a:xfrm flipV="1">
            <a:off x="8753792" y="4413382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067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Asynchronous Communication / Event Bus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AEC2AB-4768-4051-813B-F4C71A5DE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12192000" cy="385508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>
                <a:latin typeface="HelveticaNeueLT Std" panose="020B0604020202020204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677947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Data Duplication, Synchronization &amp; Lookup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1553AA-219B-4616-837F-31FDA1E651B9}"/>
              </a:ext>
            </a:extLst>
          </p:cNvPr>
          <p:cNvSpPr/>
          <p:nvPr/>
        </p:nvSpPr>
        <p:spPr>
          <a:xfrm>
            <a:off x="6436332" y="2264920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F7EDF-98E1-4E9A-9A56-30F65F354C59}"/>
              </a:ext>
            </a:extLst>
          </p:cNvPr>
          <p:cNvSpPr/>
          <p:nvPr/>
        </p:nvSpPr>
        <p:spPr>
          <a:xfrm>
            <a:off x="8895068" y="2264920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9" name="Picture 8" descr="Image result for mongodb">
            <a:extLst>
              <a:ext uri="{FF2B5EF4-FFF2-40B4-BE49-F238E27FC236}">
                <a16:creationId xmlns:a16="http://schemas.microsoft.com/office/drawing/2014/main" id="{14FF3C45-1D2B-4383-A746-B8B59B40D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8809" y="2119202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sql server">
            <a:extLst>
              <a:ext uri="{FF2B5EF4-FFF2-40B4-BE49-F238E27FC236}">
                <a16:creationId xmlns:a16="http://schemas.microsoft.com/office/drawing/2014/main" id="{E14C1DEA-689D-4E9C-B194-0890F886B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3820" y="2272413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19DB86-BF6E-4436-ADC7-06579516271A}"/>
              </a:ext>
            </a:extLst>
          </p:cNvPr>
          <p:cNvSpPr txBox="1"/>
          <p:nvPr/>
        </p:nvSpPr>
        <p:spPr>
          <a:xfrm>
            <a:off x="6436332" y="2936038"/>
            <a:ext cx="24587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latin typeface="HelveticaNeueLT Std" panose="020B0604020202020204" pitchFamily="34" charset="0"/>
              </a:rPr>
              <a:t>Posts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NeueLT Std" panose="020B0604020202020204" pitchFamily="34" charset="0"/>
              </a:rPr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HelveticaNeueLT Std" panose="020B0604020202020204" pitchFamily="34" charset="0"/>
              </a:rPr>
              <a:t>BlogId</a:t>
            </a:r>
            <a:endParaRPr lang="en-US" sz="1600" dirty="0">
              <a:latin typeface="HelveticaNeueLT Std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NeueLT Std" panose="020B0604020202020204" pitchFamily="34" charset="0"/>
              </a:rPr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NeueLT Std" panose="020B0604020202020204" pitchFamily="34" charset="0"/>
              </a:rPr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0000"/>
                </a:solidFill>
                <a:latin typeface="HelveticaNeueLT Std" panose="020B0604020202020204" pitchFamily="34" charset="0"/>
              </a:rPr>
              <a:t>CreatorId</a:t>
            </a:r>
            <a:r>
              <a:rPr lang="en-US" sz="1600" dirty="0">
                <a:solidFill>
                  <a:srgbClr val="FF0000"/>
                </a:solidFill>
                <a:latin typeface="HelveticaNeueLT Std" panose="020B0604020202020204" pitchFamily="34" charset="0"/>
              </a:rPr>
              <a:t> (</a:t>
            </a:r>
            <a:r>
              <a:rPr lang="en-US" sz="1600" dirty="0" err="1">
                <a:solidFill>
                  <a:srgbClr val="FF0000"/>
                </a:solidFill>
                <a:latin typeface="HelveticaNeueLT Std" panose="020B0604020202020204" pitchFamily="34" charset="0"/>
              </a:rPr>
              <a:t>UserId</a:t>
            </a:r>
            <a:r>
              <a:rPr lang="en-US" sz="1600" dirty="0">
                <a:solidFill>
                  <a:srgbClr val="FF0000"/>
                </a:solidFill>
                <a:latin typeface="HelveticaNeueLT Std" panose="020B0604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HelveticaNeueLT Std" panose="020B0604020202020204" pitchFamily="34" charset="0"/>
              </a:rPr>
              <a:t>ReadCount</a:t>
            </a:r>
            <a:endParaRPr lang="en-US" sz="1600" dirty="0">
              <a:latin typeface="HelveticaNeueLT Std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HelveticaNeueLT Std" panose="020B0604020202020204" pitchFamily="34" charset="0"/>
              </a:rPr>
              <a:t>ViewCount</a:t>
            </a:r>
            <a:endParaRPr lang="en-US" sz="1600" dirty="0">
              <a:latin typeface="HelveticaNeueLT Std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NeueLT Std" panose="020B0604020202020204" pitchFamily="34" charset="0"/>
              </a:rPr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78B13F-54D8-4505-BB48-5544DE21F13B}"/>
              </a:ext>
            </a:extLst>
          </p:cNvPr>
          <p:cNvSpPr txBox="1"/>
          <p:nvPr/>
        </p:nvSpPr>
        <p:spPr>
          <a:xfrm>
            <a:off x="8895066" y="2927649"/>
            <a:ext cx="24587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latin typeface="HelveticaNeueLT Std" panose="020B0604020202020204" pitchFamily="34" charset="0"/>
              </a:rPr>
              <a:t>Users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NeueLT Std" panose="020B0604020202020204" pitchFamily="34" charset="0"/>
              </a:rPr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HelveticaNeueLT Std" panose="020B0604020202020204" pitchFamily="34" charset="0"/>
              </a:rPr>
              <a:t>UserName</a:t>
            </a:r>
            <a:endParaRPr lang="en-US" sz="1600" b="1" dirty="0">
              <a:latin typeface="HelveticaNeueLT Std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HelveticaNeueLT Std" panose="020B0604020202020204" pitchFamily="34" charset="0"/>
              </a:rPr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HelveticaNeueLT Std" panose="020B0604020202020204" pitchFamily="34" charset="0"/>
              </a:rPr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HelveticaNeueLT Std" panose="020B0604020202020204" pitchFamily="34" charset="0"/>
              </a:rPr>
              <a:t>Surname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NeueLT Std" panose="020B0604020202020204" pitchFamily="34" charset="0"/>
              </a:rPr>
              <a:t>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HelveticaNeueLT Std" panose="020B0604020202020204" pitchFamily="34" charset="0"/>
              </a:rPr>
              <a:t>TwoFactorEnabled</a:t>
            </a:r>
            <a:endParaRPr lang="en-US" sz="1600" dirty="0">
              <a:latin typeface="HelveticaNeueLT Std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NeueLT Std" panose="020B0604020202020204" pitchFamily="34" charset="0"/>
              </a:rPr>
              <a:t>…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CBC16BB-CF72-4116-8DBC-D163CA94E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139" y="2141537"/>
            <a:ext cx="459476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HelveticaNeueLT Std Med Cn" panose="020B0606030502030204" pitchFamily="34" charset="0"/>
              </a:rPr>
              <a:t>Requirements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Blogging has a single </a:t>
            </a:r>
            <a:r>
              <a:rPr lang="en-US" sz="2000" dirty="0" err="1">
                <a:latin typeface="HelveticaNeueLT Std" panose="020B0604020202020204" pitchFamily="34" charset="0"/>
              </a:rPr>
              <a:t>UserId</a:t>
            </a:r>
            <a:r>
              <a:rPr lang="en-US" sz="2000" dirty="0">
                <a:latin typeface="HelveticaNeueLT Std" panose="020B0604020202020204" pitchFamily="34" charset="0"/>
              </a:rPr>
              <a:t> and needs to other info (Name, Surname, Email…)</a:t>
            </a:r>
          </a:p>
          <a:p>
            <a:pPr lvl="1"/>
            <a:r>
              <a:rPr lang="en-US" sz="1800" b="1" dirty="0">
                <a:latin typeface="HelveticaNeueLT Std" panose="020B0604020202020204" pitchFamily="34" charset="0"/>
              </a:rPr>
              <a:t>REST Call</a:t>
            </a:r>
            <a:r>
              <a:rPr lang="en-US" sz="1800" dirty="0">
                <a:latin typeface="HelveticaNeueLT Std" panose="020B0604020202020204" pitchFamily="34" charset="0"/>
              </a:rPr>
              <a:t>? Can be slow and also leads to a heavy load to the Identity (all services may use it)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Blogging service queries all posts and wants to perform a </a:t>
            </a:r>
            <a:r>
              <a:rPr lang="en-US" sz="2000" b="1" dirty="0">
                <a:latin typeface="HelveticaNeueLT Std" panose="020B0604020202020204" pitchFamily="34" charset="0"/>
              </a:rPr>
              <a:t>join in the database </a:t>
            </a:r>
            <a:r>
              <a:rPr lang="en-US" sz="2000" dirty="0">
                <a:latin typeface="HelveticaNeueLT Std" panose="020B0604020202020204" pitchFamily="34" charset="0"/>
              </a:rPr>
              <a:t>for a fast result</a:t>
            </a:r>
          </a:p>
          <a:p>
            <a:pPr lvl="1"/>
            <a:r>
              <a:rPr lang="en-US" sz="1800" dirty="0">
                <a:latin typeface="HelveticaNeueLT Std" panose="020B0604020202020204" pitchFamily="34" charset="0"/>
              </a:rPr>
              <a:t>REST call is not practical at all</a:t>
            </a:r>
          </a:p>
        </p:txBody>
      </p:sp>
    </p:spTree>
    <p:extLst>
      <p:ext uri="{BB962C8B-B14F-4D97-AF65-F5344CB8AC3E}">
        <p14:creationId xmlns:p14="http://schemas.microsoft.com/office/powerpoint/2010/main" val="1059742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/>
      <p:bldP spid="1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Data Duplication, Synchronization &amp; Lookup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1553AA-219B-4616-837F-31FDA1E651B9}"/>
              </a:ext>
            </a:extLst>
          </p:cNvPr>
          <p:cNvSpPr/>
          <p:nvPr/>
        </p:nvSpPr>
        <p:spPr>
          <a:xfrm>
            <a:off x="1770413" y="2959814"/>
            <a:ext cx="5138761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 Microservice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F7EDF-98E1-4E9A-9A56-30F65F354C59}"/>
              </a:ext>
            </a:extLst>
          </p:cNvPr>
          <p:cNvSpPr/>
          <p:nvPr/>
        </p:nvSpPr>
        <p:spPr>
          <a:xfrm>
            <a:off x="7897937" y="2959814"/>
            <a:ext cx="2415782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9" name="Picture 8" descr="Image result for mongodb">
            <a:extLst>
              <a:ext uri="{FF2B5EF4-FFF2-40B4-BE49-F238E27FC236}">
                <a16:creationId xmlns:a16="http://schemas.microsoft.com/office/drawing/2014/main" id="{14FF3C45-1D2B-4383-A746-B8B59B40D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1245" y="2795430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sql server">
            <a:extLst>
              <a:ext uri="{FF2B5EF4-FFF2-40B4-BE49-F238E27FC236}">
                <a16:creationId xmlns:a16="http://schemas.microsoft.com/office/drawing/2014/main" id="{E14C1DEA-689D-4E9C-B194-0890F886B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6694" y="2959814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19DB86-BF6E-4436-ADC7-06579516271A}"/>
              </a:ext>
            </a:extLst>
          </p:cNvPr>
          <p:cNvSpPr txBox="1"/>
          <p:nvPr/>
        </p:nvSpPr>
        <p:spPr>
          <a:xfrm>
            <a:off x="1770414" y="3630932"/>
            <a:ext cx="24587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/>
              <a:t>Posts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BlogId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0000"/>
                </a:solidFill>
              </a:rPr>
              <a:t>CreatorId</a:t>
            </a:r>
            <a:r>
              <a:rPr lang="en-US" sz="1600" dirty="0">
                <a:solidFill>
                  <a:srgbClr val="FF0000"/>
                </a:solidFill>
              </a:rPr>
              <a:t> (</a:t>
            </a:r>
            <a:r>
              <a:rPr lang="en-US" sz="1600" dirty="0" err="1">
                <a:solidFill>
                  <a:srgbClr val="FF0000"/>
                </a:solidFill>
              </a:rPr>
              <a:t>UserId</a:t>
            </a:r>
            <a:r>
              <a:rPr lang="en-US" sz="1600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ReadCount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ViewCount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78B13F-54D8-4505-BB48-5544DE21F13B}"/>
              </a:ext>
            </a:extLst>
          </p:cNvPr>
          <p:cNvSpPr txBox="1"/>
          <p:nvPr/>
        </p:nvSpPr>
        <p:spPr>
          <a:xfrm>
            <a:off x="7897935" y="3622543"/>
            <a:ext cx="24587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/>
              <a:t>Users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/>
              <a:t>UserName</a:t>
            </a:r>
            <a:endParaRPr lang="en-US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Surname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TwoFactorEnabled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C0FA33-CC97-4033-A23C-782726403678}"/>
              </a:ext>
            </a:extLst>
          </p:cNvPr>
          <p:cNvSpPr txBox="1"/>
          <p:nvPr/>
        </p:nvSpPr>
        <p:spPr>
          <a:xfrm>
            <a:off x="4450441" y="3630932"/>
            <a:ext cx="24587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 err="1">
                <a:solidFill>
                  <a:srgbClr val="00B050"/>
                </a:solidFill>
              </a:rPr>
              <a:t>BlogUsers</a:t>
            </a:r>
            <a:r>
              <a:rPr lang="en-US" sz="1600" u="sng" dirty="0">
                <a:solidFill>
                  <a:srgbClr val="00B050"/>
                </a:solidFill>
              </a:rPr>
              <a:t>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00B050"/>
                </a:solidFill>
              </a:rPr>
              <a:t>UserName</a:t>
            </a:r>
            <a:endParaRPr lang="en-US" sz="16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B050"/>
                </a:solidFill>
              </a:rPr>
              <a:t>Surname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005EF66-2244-4F69-A3F6-8517E63754EC}"/>
              </a:ext>
            </a:extLst>
          </p:cNvPr>
          <p:cNvCxnSpPr/>
          <p:nvPr/>
        </p:nvCxnSpPr>
        <p:spPr>
          <a:xfrm flipH="1">
            <a:off x="3837578" y="4115460"/>
            <a:ext cx="701964" cy="942109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F4EBF76-1515-4C20-ABD0-0BC8BB42120B}"/>
              </a:ext>
            </a:extLst>
          </p:cNvPr>
          <p:cNvSpPr txBox="1"/>
          <p:nvPr/>
        </p:nvSpPr>
        <p:spPr>
          <a:xfrm>
            <a:off x="3693424" y="4323429"/>
            <a:ext cx="4972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</a:rPr>
              <a:t>join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25E921-0C14-41B6-B4F6-2D8CAA842B2D}"/>
              </a:ext>
            </a:extLst>
          </p:cNvPr>
          <p:cNvSpPr txBox="1"/>
          <p:nvPr/>
        </p:nvSpPr>
        <p:spPr>
          <a:xfrm>
            <a:off x="2406528" y="2243578"/>
            <a:ext cx="7378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NeueLT Std Med Cn" panose="020B0606030502030204" pitchFamily="34" charset="0"/>
              </a:rPr>
              <a:t>Create a </a:t>
            </a:r>
            <a:r>
              <a:rPr lang="en-US" sz="2400" b="1" dirty="0">
                <a:latin typeface="HelveticaNeueLT Std Med Cn" panose="020B0606030502030204" pitchFamily="34" charset="0"/>
              </a:rPr>
              <a:t>local users collection </a:t>
            </a:r>
            <a:r>
              <a:rPr lang="en-US" sz="2400" dirty="0">
                <a:latin typeface="HelveticaNeueLT Std Med Cn" panose="020B0606030502030204" pitchFamily="34" charset="0"/>
              </a:rPr>
              <a:t>with only the </a:t>
            </a:r>
            <a:r>
              <a:rPr lang="en-US" sz="2400" b="1" dirty="0">
                <a:latin typeface="HelveticaNeueLT Std Med Cn" panose="020B0606030502030204" pitchFamily="34" charset="0"/>
              </a:rPr>
              <a:t>fields needed</a:t>
            </a:r>
            <a:r>
              <a:rPr lang="en-US" sz="2400" dirty="0">
                <a:latin typeface="HelveticaNeueLT Std Med Cn" panose="020B0606030502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29340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Data Duplication, Synchronization &amp; Lookup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679016-6C4A-4916-8643-880DC727525B}"/>
              </a:ext>
            </a:extLst>
          </p:cNvPr>
          <p:cNvSpPr/>
          <p:nvPr/>
        </p:nvSpPr>
        <p:spPr>
          <a:xfrm>
            <a:off x="3452749" y="2990059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UserLookupService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99B40A-231E-4E24-84A6-2E83CA2C8A70}"/>
              </a:ext>
            </a:extLst>
          </p:cNvPr>
          <p:cNvSpPr/>
          <p:nvPr/>
        </p:nvSpPr>
        <p:spPr>
          <a:xfrm>
            <a:off x="7595258" y="2990059"/>
            <a:ext cx="2740892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UserLookupController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 descr="Image result for mongodb">
            <a:extLst>
              <a:ext uri="{FF2B5EF4-FFF2-40B4-BE49-F238E27FC236}">
                <a16:creationId xmlns:a16="http://schemas.microsoft.com/office/drawing/2014/main" id="{F711B05F-AA03-43F4-B31E-96F4004D6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7514" y="3663897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sql server">
            <a:extLst>
              <a:ext uri="{FF2B5EF4-FFF2-40B4-BE49-F238E27FC236}">
                <a16:creationId xmlns:a16="http://schemas.microsoft.com/office/drawing/2014/main" id="{9067B3B0-A07E-4615-8F71-F8DADA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5149" y="3270004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CBF1ED7-C44D-42AD-BDB6-8554F9920829}"/>
              </a:ext>
            </a:extLst>
          </p:cNvPr>
          <p:cNvSpPr/>
          <p:nvPr/>
        </p:nvSpPr>
        <p:spPr>
          <a:xfrm>
            <a:off x="1129803" y="3815472"/>
            <a:ext cx="2521528" cy="5377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UserSynchronizer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cs typeface="Courier New" panose="02070309020205020404" pitchFamily="49" charset="0"/>
              </a:rPr>
              <a:t>(event handler)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D8F814-A9F6-4D57-B0E4-9A572A8DD1E7}"/>
              </a:ext>
            </a:extLst>
          </p:cNvPr>
          <p:cNvSpPr/>
          <p:nvPr/>
        </p:nvSpPr>
        <p:spPr>
          <a:xfrm>
            <a:off x="1129803" y="2990059"/>
            <a:ext cx="1854201" cy="40640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C2B556-F9BD-445C-BB56-9E7FC07E2BF0}"/>
              </a:ext>
            </a:extLst>
          </p:cNvPr>
          <p:cNvSpPr/>
          <p:nvPr/>
        </p:nvSpPr>
        <p:spPr>
          <a:xfrm>
            <a:off x="7595258" y="3858012"/>
            <a:ext cx="2740892" cy="40640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IDistributedEventBus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631392-9FB1-4A5C-834B-209A2FC25FDC}"/>
              </a:ext>
            </a:extLst>
          </p:cNvPr>
          <p:cNvSpPr/>
          <p:nvPr/>
        </p:nvSpPr>
        <p:spPr>
          <a:xfrm flipH="1">
            <a:off x="2870859" y="5328538"/>
            <a:ext cx="5608782" cy="55367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Event Bus</a:t>
            </a:r>
          </a:p>
        </p:txBody>
      </p:sp>
      <p:pic>
        <p:nvPicPr>
          <p:cNvPr id="12" name="Picture 2" descr="Image result for rabbitmq logo">
            <a:extLst>
              <a:ext uri="{FF2B5EF4-FFF2-40B4-BE49-F238E27FC236}">
                <a16:creationId xmlns:a16="http://schemas.microsoft.com/office/drawing/2014/main" id="{CBD2AF8B-8229-4ED9-BB42-4345CD1A5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9706" y="5378027"/>
            <a:ext cx="441499" cy="467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7255A36-A835-452C-A723-6327BCC6C6DA}"/>
              </a:ext>
            </a:extLst>
          </p:cNvPr>
          <p:cNvSpPr txBox="1"/>
          <p:nvPr/>
        </p:nvSpPr>
        <p:spPr>
          <a:xfrm>
            <a:off x="7511205" y="5508268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RabbitMQ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63BE79-79C7-4515-8AE1-7626D812B04D}"/>
              </a:ext>
            </a:extLst>
          </p:cNvPr>
          <p:cNvSpPr/>
          <p:nvPr/>
        </p:nvSpPr>
        <p:spPr>
          <a:xfrm>
            <a:off x="988950" y="2740561"/>
            <a:ext cx="5172364" cy="1804879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597B99-7FBC-45F1-99BD-63D14DD21BC8}"/>
              </a:ext>
            </a:extLst>
          </p:cNvPr>
          <p:cNvSpPr/>
          <p:nvPr/>
        </p:nvSpPr>
        <p:spPr>
          <a:xfrm>
            <a:off x="7454405" y="2740561"/>
            <a:ext cx="3827154" cy="1804879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0354D5-DDEE-4266-9207-9806497FDB9B}"/>
              </a:ext>
            </a:extLst>
          </p:cNvPr>
          <p:cNvSpPr txBox="1"/>
          <p:nvPr/>
        </p:nvSpPr>
        <p:spPr>
          <a:xfrm>
            <a:off x="888010" y="2205553"/>
            <a:ext cx="2219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HelveticaNeueLT Std Med Cn" panose="020B0606030502030204" pitchFamily="34" charset="0"/>
              </a:rPr>
              <a:t>Blogging Service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B35472-342C-49AF-996B-0168F4FE83E3}"/>
              </a:ext>
            </a:extLst>
          </p:cNvPr>
          <p:cNvSpPr txBox="1"/>
          <p:nvPr/>
        </p:nvSpPr>
        <p:spPr>
          <a:xfrm>
            <a:off x="7356763" y="2213114"/>
            <a:ext cx="2019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HelveticaNeueLT Std Med Cn" panose="020B0606030502030204" pitchFamily="34" charset="0"/>
              </a:rPr>
              <a:t>Identity Service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8BF96E9-1AC9-457D-B73A-DE209637199E}"/>
              </a:ext>
            </a:extLst>
          </p:cNvPr>
          <p:cNvCxnSpPr>
            <a:stCxn id="9" idx="3"/>
            <a:endCxn id="4" idx="1"/>
          </p:cNvCxnSpPr>
          <p:nvPr/>
        </p:nvCxnSpPr>
        <p:spPr>
          <a:xfrm>
            <a:off x="2984004" y="3193259"/>
            <a:ext cx="468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E1F022-32A8-4146-BD4C-17889D64AD2C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974277" y="3193259"/>
            <a:ext cx="162098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009276B-913E-49C1-A008-8159368BAC7D}"/>
              </a:ext>
            </a:extLst>
          </p:cNvPr>
          <p:cNvCxnSpPr>
            <a:cxnSpLocks/>
          </p:cNvCxnSpPr>
          <p:nvPr/>
        </p:nvCxnSpPr>
        <p:spPr>
          <a:xfrm>
            <a:off x="5408285" y="3396459"/>
            <a:ext cx="0" cy="5817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8415BA-F853-4D51-9AAA-0BF8B37FE581}"/>
              </a:ext>
            </a:extLst>
          </p:cNvPr>
          <p:cNvCxnSpPr>
            <a:endCxn id="8" idx="2"/>
          </p:cNvCxnSpPr>
          <p:nvPr/>
        </p:nvCxnSpPr>
        <p:spPr>
          <a:xfrm flipH="1" flipV="1">
            <a:off x="2390567" y="4353262"/>
            <a:ext cx="1062182" cy="9752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DFD841B-FD23-40F2-A822-47C336F7F917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651331" y="4084367"/>
            <a:ext cx="1216892" cy="187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39D9385-30D9-4DBD-95EA-F37BFC14CBB7}"/>
              </a:ext>
            </a:extLst>
          </p:cNvPr>
          <p:cNvCxnSpPr>
            <a:stCxn id="10" idx="2"/>
          </p:cNvCxnSpPr>
          <p:nvPr/>
        </p:nvCxnSpPr>
        <p:spPr>
          <a:xfrm flipH="1">
            <a:off x="7595258" y="4264412"/>
            <a:ext cx="1370446" cy="10641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DD866C4-6BB5-4514-8B18-8E060F70F282}"/>
              </a:ext>
            </a:extLst>
          </p:cNvPr>
          <p:cNvSpPr txBox="1"/>
          <p:nvPr/>
        </p:nvSpPr>
        <p:spPr>
          <a:xfrm>
            <a:off x="8239013" y="4709420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publish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D4B4A8-DABC-48D4-BFCE-8CF539416610}"/>
              </a:ext>
            </a:extLst>
          </p:cNvPr>
          <p:cNvSpPr txBox="1"/>
          <p:nvPr/>
        </p:nvSpPr>
        <p:spPr>
          <a:xfrm>
            <a:off x="1440933" y="4794938"/>
            <a:ext cx="16175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Subscribe &amp; receive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6A8ECA-6647-4565-A4D0-459613761EB2}"/>
              </a:ext>
            </a:extLst>
          </p:cNvPr>
          <p:cNvSpPr txBox="1"/>
          <p:nvPr/>
        </p:nvSpPr>
        <p:spPr>
          <a:xfrm>
            <a:off x="6443022" y="2877547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A159BD-D8B4-4502-9A46-3DB3DE07C3A5}"/>
              </a:ext>
            </a:extLst>
          </p:cNvPr>
          <p:cNvSpPr txBox="1"/>
          <p:nvPr/>
        </p:nvSpPr>
        <p:spPr>
          <a:xfrm>
            <a:off x="4588490" y="3480230"/>
            <a:ext cx="16333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query/Insert/delete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820E7B-B6D5-4D92-A5C6-C22A12ABDDF7}"/>
              </a:ext>
            </a:extLst>
          </p:cNvPr>
          <p:cNvSpPr txBox="1"/>
          <p:nvPr/>
        </p:nvSpPr>
        <p:spPr>
          <a:xfrm>
            <a:off x="3814853" y="3742404"/>
            <a:ext cx="702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update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02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3" grpId="0"/>
      <p:bldP spid="32" grpId="0"/>
      <p:bldP spid="33" grpId="0"/>
      <p:bldP spid="3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674ED9F-5B08-42DE-AC21-F6D6BE89D266}"/>
              </a:ext>
            </a:extLst>
          </p:cNvPr>
          <p:cNvCxnSpPr>
            <a:stCxn id="44" idx="0"/>
          </p:cNvCxnSpPr>
          <p:nvPr/>
        </p:nvCxnSpPr>
        <p:spPr>
          <a:xfrm flipH="1" flipV="1">
            <a:off x="2514210" y="2652326"/>
            <a:ext cx="16206" cy="2150262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93B269CE-1169-4EC5-9EFC-700DA7BD6E1C}"/>
              </a:ext>
            </a:extLst>
          </p:cNvPr>
          <p:cNvCxnSpPr>
            <a:cxnSpLocks/>
          </p:cNvCxnSpPr>
          <p:nvPr/>
        </p:nvCxnSpPr>
        <p:spPr>
          <a:xfrm flipH="1" flipV="1">
            <a:off x="6700167" y="2652326"/>
            <a:ext cx="733752" cy="1573638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Service-to-Service Calls / Access Tokens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429B87C-235C-4F1B-AEEF-94D29E455812}"/>
              </a:ext>
            </a:extLst>
          </p:cNvPr>
          <p:cNvSpPr/>
          <p:nvPr/>
        </p:nvSpPr>
        <p:spPr>
          <a:xfrm>
            <a:off x="1767018" y="4802588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</a:t>
            </a:r>
          </a:p>
          <a:p>
            <a:pPr algn="ctr"/>
            <a:r>
              <a:rPr lang="en-US" sz="1600" dirty="0"/>
              <a:t>(MVC)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AB1A97D-94B6-4AC0-B5A3-EA47F8E5C65A}"/>
              </a:ext>
            </a:extLst>
          </p:cNvPr>
          <p:cNvSpPr/>
          <p:nvPr/>
        </p:nvSpPr>
        <p:spPr>
          <a:xfrm>
            <a:off x="4328475" y="4802588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26B2301-33A5-4A60-9927-23CF76698FED}"/>
              </a:ext>
            </a:extLst>
          </p:cNvPr>
          <p:cNvSpPr/>
          <p:nvPr/>
        </p:nvSpPr>
        <p:spPr>
          <a:xfrm>
            <a:off x="7266494" y="4225964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C1FBE7-6879-491F-A949-85D59C847360}"/>
              </a:ext>
            </a:extLst>
          </p:cNvPr>
          <p:cNvSpPr/>
          <p:nvPr/>
        </p:nvSpPr>
        <p:spPr>
          <a:xfrm>
            <a:off x="7266495" y="3049198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06725C9-3DD0-4D45-BC78-1764C5910D60}"/>
              </a:ext>
            </a:extLst>
          </p:cNvPr>
          <p:cNvSpPr/>
          <p:nvPr/>
        </p:nvSpPr>
        <p:spPr>
          <a:xfrm>
            <a:off x="7266495" y="5148957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6489A01-8087-4E89-A7BA-19495E97C4AD}"/>
              </a:ext>
            </a:extLst>
          </p:cNvPr>
          <p:cNvSpPr/>
          <p:nvPr/>
        </p:nvSpPr>
        <p:spPr>
          <a:xfrm>
            <a:off x="1783224" y="2098653"/>
            <a:ext cx="7681884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Authentication Server</a:t>
            </a:r>
          </a:p>
        </p:txBody>
      </p:sp>
      <p:pic>
        <p:nvPicPr>
          <p:cNvPr id="51" name="Picture 6" descr="Image result for mongodb">
            <a:extLst>
              <a:ext uri="{FF2B5EF4-FFF2-40B4-BE49-F238E27FC236}">
                <a16:creationId xmlns:a16="http://schemas.microsoft.com/office/drawing/2014/main" id="{510F4994-4456-462D-96BD-379B048ED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8971" y="4080246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4" descr="Image result for sql server">
            <a:extLst>
              <a:ext uri="{FF2B5EF4-FFF2-40B4-BE49-F238E27FC236}">
                <a16:creationId xmlns:a16="http://schemas.microsoft.com/office/drawing/2014/main" id="{F98918D7-7E79-4376-AD9E-AA29F4FC7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247" y="5138269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4" descr="Image result for sql server">
            <a:extLst>
              <a:ext uri="{FF2B5EF4-FFF2-40B4-BE49-F238E27FC236}">
                <a16:creationId xmlns:a16="http://schemas.microsoft.com/office/drawing/2014/main" id="{F1E28E33-2BBE-49A0-A6D7-0F5BF7EC5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247" y="3056691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4" descr="Image result for identityserver logo">
            <a:extLst>
              <a:ext uri="{FF2B5EF4-FFF2-40B4-BE49-F238E27FC236}">
                <a16:creationId xmlns:a16="http://schemas.microsoft.com/office/drawing/2014/main" id="{9A24F75E-8442-4B93-83AF-AF4F9A742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440" y="2128732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1594ADA8-470B-49B0-B32C-22064C768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9667" y="481957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6D31457E-1717-409B-B51A-EE13DD1CAC8E}"/>
              </a:ext>
            </a:extLst>
          </p:cNvPr>
          <p:cNvSpPr/>
          <p:nvPr/>
        </p:nvSpPr>
        <p:spPr>
          <a:xfrm rot="5400000">
            <a:off x="9351376" y="4099078"/>
            <a:ext cx="2653433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Internal Gateway</a:t>
            </a:r>
          </a:p>
        </p:txBody>
      </p:sp>
      <p:pic>
        <p:nvPicPr>
          <p:cNvPr id="62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C6B857A2-09F0-4456-901D-CB9C237B0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468006" y="5194101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C06FFCD-97B1-4C8F-BB87-DCEB8B486883}"/>
              </a:ext>
            </a:extLst>
          </p:cNvPr>
          <p:cNvCxnSpPr>
            <a:stCxn id="46" idx="3"/>
            <a:endCxn id="47" idx="1"/>
          </p:cNvCxnSpPr>
          <p:nvPr/>
        </p:nvCxnSpPr>
        <p:spPr>
          <a:xfrm flipV="1">
            <a:off x="6231165" y="4502801"/>
            <a:ext cx="1035329" cy="576624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B510CCF-8952-4E4B-B6EB-BC2566DA4B21}"/>
              </a:ext>
            </a:extLst>
          </p:cNvPr>
          <p:cNvCxnSpPr>
            <a:cxnSpLocks/>
            <a:stCxn id="46" idx="3"/>
            <a:endCxn id="49" idx="1"/>
          </p:cNvCxnSpPr>
          <p:nvPr/>
        </p:nvCxnSpPr>
        <p:spPr>
          <a:xfrm>
            <a:off x="6231165" y="5079425"/>
            <a:ext cx="1035330" cy="346369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DDEEEB8-1FDC-4765-A0C2-31BC16B4EB14}"/>
              </a:ext>
            </a:extLst>
          </p:cNvPr>
          <p:cNvCxnSpPr>
            <a:stCxn id="44" idx="3"/>
            <a:endCxn id="46" idx="1"/>
          </p:cNvCxnSpPr>
          <p:nvPr/>
        </p:nvCxnSpPr>
        <p:spPr>
          <a:xfrm>
            <a:off x="3293814" y="5079425"/>
            <a:ext cx="103466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51A1933C-390B-4F07-9E9C-6E6E1E0438F0}"/>
              </a:ext>
            </a:extLst>
          </p:cNvPr>
          <p:cNvSpPr txBox="1"/>
          <p:nvPr/>
        </p:nvSpPr>
        <p:spPr>
          <a:xfrm>
            <a:off x="5814693" y="3439145"/>
            <a:ext cx="15399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Authenticate</a:t>
            </a:r>
          </a:p>
          <a:p>
            <a:r>
              <a:rPr lang="en-US" sz="1400" dirty="0"/>
              <a:t>(client secret flow)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4CF09C1-6F1C-49D9-B70A-07F4CBF3145D}"/>
              </a:ext>
            </a:extLst>
          </p:cNvPr>
          <p:cNvSpPr txBox="1"/>
          <p:nvPr/>
        </p:nvSpPr>
        <p:spPr>
          <a:xfrm>
            <a:off x="2460082" y="3433415"/>
            <a:ext cx="1397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Authenticate</a:t>
            </a:r>
          </a:p>
          <a:p>
            <a:r>
              <a:rPr lang="en-US" sz="1400" dirty="0"/>
              <a:t>(hybrid flow)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CD730353-00E6-46A5-8F28-7997FB5688B2}"/>
              </a:ext>
            </a:extLst>
          </p:cNvPr>
          <p:cNvSpPr txBox="1"/>
          <p:nvPr/>
        </p:nvSpPr>
        <p:spPr>
          <a:xfrm>
            <a:off x="3472357" y="5009471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6B6F0D-8789-4A17-ABC6-877EA841F9E2}"/>
              </a:ext>
            </a:extLst>
          </p:cNvPr>
          <p:cNvSpPr txBox="1"/>
          <p:nvPr/>
        </p:nvSpPr>
        <p:spPr>
          <a:xfrm>
            <a:off x="6361188" y="5206820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074E38C-8B86-4575-AAE2-F785EDB527DA}"/>
              </a:ext>
            </a:extLst>
          </p:cNvPr>
          <p:cNvSpPr txBox="1"/>
          <p:nvPr/>
        </p:nvSpPr>
        <p:spPr>
          <a:xfrm>
            <a:off x="6324283" y="4297593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74C25798-4750-4B9A-991C-464773FDA962}"/>
              </a:ext>
            </a:extLst>
          </p:cNvPr>
          <p:cNvCxnSpPr>
            <a:stCxn id="48" idx="3"/>
          </p:cNvCxnSpPr>
          <p:nvPr/>
        </p:nvCxnSpPr>
        <p:spPr>
          <a:xfrm flipV="1">
            <a:off x="9465109" y="3325586"/>
            <a:ext cx="936147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96177790-CB5D-4654-B9F3-281899CD5D60}"/>
              </a:ext>
            </a:extLst>
          </p:cNvPr>
          <p:cNvCxnSpPr/>
          <p:nvPr/>
        </p:nvCxnSpPr>
        <p:spPr>
          <a:xfrm flipV="1">
            <a:off x="9470112" y="4521017"/>
            <a:ext cx="936147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3E0A1DD9-0CB5-4685-AD2A-33216B71C40D}"/>
              </a:ext>
            </a:extLst>
          </p:cNvPr>
          <p:cNvCxnSpPr/>
          <p:nvPr/>
        </p:nvCxnSpPr>
        <p:spPr>
          <a:xfrm flipV="1">
            <a:off x="9456909" y="5439612"/>
            <a:ext cx="936147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6492B7E1-68B5-403C-9D49-8A183A4266C1}"/>
              </a:ext>
            </a:extLst>
          </p:cNvPr>
          <p:cNvSpPr txBox="1"/>
          <p:nvPr/>
        </p:nvSpPr>
        <p:spPr>
          <a:xfrm>
            <a:off x="9589012" y="4486251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E8A4F99-6C1C-46F0-ADAF-2AA302E4ED8F}"/>
              </a:ext>
            </a:extLst>
          </p:cNvPr>
          <p:cNvSpPr txBox="1"/>
          <p:nvPr/>
        </p:nvSpPr>
        <p:spPr>
          <a:xfrm>
            <a:off x="9618490" y="5356261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237D48D-A02B-4EE7-BD84-AA2D6F42632D}"/>
              </a:ext>
            </a:extLst>
          </p:cNvPr>
          <p:cNvSpPr txBox="1"/>
          <p:nvPr/>
        </p:nvSpPr>
        <p:spPr>
          <a:xfrm>
            <a:off x="9618489" y="3261888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1441AC-62BF-4D54-946C-C5A95071F691}"/>
              </a:ext>
            </a:extLst>
          </p:cNvPr>
          <p:cNvSpPr txBox="1"/>
          <p:nvPr/>
        </p:nvSpPr>
        <p:spPr>
          <a:xfrm>
            <a:off x="1043954" y="5058371"/>
            <a:ext cx="690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auth</a:t>
            </a:r>
          </a:p>
          <a:p>
            <a:pPr algn="ctr"/>
            <a:r>
              <a:rPr lang="en-US" sz="1400" dirty="0"/>
              <a:t>cookie</a:t>
            </a:r>
            <a:endParaRPr lang="en-US" sz="1100" dirty="0"/>
          </a:p>
        </p:txBody>
      </p:sp>
      <p:pic>
        <p:nvPicPr>
          <p:cNvPr id="1026" name="Picture 2" descr="Image result for browser">
            <a:extLst>
              <a:ext uri="{FF2B5EF4-FFF2-40B4-BE49-F238E27FC236}">
                <a16:creationId xmlns:a16="http://schemas.microsoft.com/office/drawing/2014/main" id="{963E42A5-6CF1-4B5E-A80B-356869518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13" y="4819575"/>
            <a:ext cx="515091" cy="515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B89548B-66F6-4757-A3B8-1ACBFD5B72E2}"/>
              </a:ext>
            </a:extLst>
          </p:cNvPr>
          <p:cNvCxnSpPr>
            <a:stCxn id="1026" idx="3"/>
            <a:endCxn id="44" idx="1"/>
          </p:cNvCxnSpPr>
          <p:nvPr/>
        </p:nvCxnSpPr>
        <p:spPr>
          <a:xfrm>
            <a:off x="1023804" y="5077121"/>
            <a:ext cx="743214" cy="2304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E934FFA-D247-4083-8611-6FB9868F6E8E}"/>
              </a:ext>
            </a:extLst>
          </p:cNvPr>
          <p:cNvSpPr txBox="1"/>
          <p:nvPr/>
        </p:nvSpPr>
        <p:spPr>
          <a:xfrm>
            <a:off x="339184" y="4556205"/>
            <a:ext cx="8825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browser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07443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61" grpId="0" animBg="1"/>
      <p:bldP spid="88" grpId="0"/>
      <p:bldP spid="90" grpId="0"/>
      <p:bldP spid="98" grpId="0"/>
      <p:bldP spid="99" grpId="0"/>
      <p:bldP spid="100" grpId="0"/>
      <p:bldP spid="106" grpId="0"/>
      <p:bldP spid="107" grpId="0"/>
      <p:bldP spid="108" grpId="0"/>
      <p:bldP spid="32" grpId="0"/>
      <p:bldP spid="3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3D7A37-34F6-4CC0-B7AA-96F159F22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793" y="1939492"/>
            <a:ext cx="5725968" cy="434606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E0AE404-14BA-49CA-B60C-96AB59A73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Service-to-Service Calls / Access Tokens</a:t>
            </a:r>
          </a:p>
        </p:txBody>
      </p:sp>
    </p:spTree>
    <p:extLst>
      <p:ext uri="{BB962C8B-B14F-4D97-AF65-F5344CB8AC3E}">
        <p14:creationId xmlns:p14="http://schemas.microsoft.com/office/powerpoint/2010/main" val="21117724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Transaction Problem on Publishing Events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ECA5B3-22C8-4304-B1FA-20354FA80123}"/>
              </a:ext>
            </a:extLst>
          </p:cNvPr>
          <p:cNvSpPr/>
          <p:nvPr/>
        </p:nvSpPr>
        <p:spPr>
          <a:xfrm flipH="1">
            <a:off x="6073142" y="5774942"/>
            <a:ext cx="2828404" cy="55367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Event Bus</a:t>
            </a:r>
          </a:p>
        </p:txBody>
      </p:sp>
      <p:pic>
        <p:nvPicPr>
          <p:cNvPr id="7" name="Picture 2" descr="Image result for rabbitmq logo">
            <a:extLst>
              <a:ext uri="{FF2B5EF4-FFF2-40B4-BE49-F238E27FC236}">
                <a16:creationId xmlns:a16="http://schemas.microsoft.com/office/drawing/2014/main" id="{D2A6FF09-2B84-48DD-9FB5-8FB4AC47F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0284" y="5824431"/>
            <a:ext cx="441499" cy="467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855AA1-7BCE-4257-AE59-5F0B8D9542FA}"/>
              </a:ext>
            </a:extLst>
          </p:cNvPr>
          <p:cNvSpPr txBox="1"/>
          <p:nvPr/>
        </p:nvSpPr>
        <p:spPr>
          <a:xfrm>
            <a:off x="8131783" y="5954672"/>
            <a:ext cx="7697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RabbitMQ</a:t>
            </a:r>
          </a:p>
        </p:txBody>
      </p:sp>
      <p:pic>
        <p:nvPicPr>
          <p:cNvPr id="9" name="Picture 4" descr="Image result for sql server">
            <a:extLst>
              <a:ext uri="{FF2B5EF4-FFF2-40B4-BE49-F238E27FC236}">
                <a16:creationId xmlns:a16="http://schemas.microsoft.com/office/drawing/2014/main" id="{918ADB82-8FC0-44D1-ABC4-1370927FE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4957" y="5371247"/>
            <a:ext cx="1176732" cy="95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0A14981-C744-4860-A25B-DF493314ED80}"/>
              </a:ext>
            </a:extLst>
          </p:cNvPr>
          <p:cNvSpPr/>
          <p:nvPr/>
        </p:nvSpPr>
        <p:spPr>
          <a:xfrm>
            <a:off x="4508793" y="4817574"/>
            <a:ext cx="2580282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</a:rPr>
              <a:t>Product Microservice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215069D-9BFD-4454-8D1B-1EF2EB1E6700}"/>
              </a:ext>
            </a:extLst>
          </p:cNvPr>
          <p:cNvCxnSpPr>
            <a:stCxn id="10" idx="2"/>
            <a:endCxn id="6" idx="0"/>
          </p:cNvCxnSpPr>
          <p:nvPr/>
        </p:nvCxnSpPr>
        <p:spPr>
          <a:xfrm>
            <a:off x="5798934" y="5371247"/>
            <a:ext cx="1688410" cy="40369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77970E-7C0D-4797-89FE-BEB1105D249D}"/>
              </a:ext>
            </a:extLst>
          </p:cNvPr>
          <p:cNvCxnSpPr>
            <a:cxnSpLocks/>
            <a:stCxn id="10" idx="2"/>
            <a:endCxn id="9" idx="3"/>
          </p:cNvCxnSpPr>
          <p:nvPr/>
        </p:nvCxnSpPr>
        <p:spPr>
          <a:xfrm flipH="1">
            <a:off x="4371689" y="5371247"/>
            <a:ext cx="1427245" cy="4756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1C17FD58-E4A4-4AB3-BAF5-374CB6445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8993" y="1996696"/>
            <a:ext cx="8025366" cy="254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710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Resim 10">
            <a:extLst>
              <a:ext uri="{FF2B5EF4-FFF2-40B4-BE49-F238E27FC236}">
                <a16:creationId xmlns:a16="http://schemas.microsoft.com/office/drawing/2014/main" id="{0E265D80-EB6C-4EA7-A1FF-9E47828F9E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EAD3C-0414-49BD-B0EE-0EC822257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HelveticaNeueLT Std Med Cn" panose="020B0606030502030204" pitchFamily="34" charset="0"/>
              </a:rPr>
              <a:t>ASP.NET BOILERPLATE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4C7D6-8932-4AC6-8C0F-F81662BC5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6727" y="3158835"/>
            <a:ext cx="5812971" cy="357447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latin typeface="HelveticaNeueLT Std" panose="020B0604020202020204" pitchFamily="34" charset="0"/>
              </a:rPr>
              <a:t>6.000+ </a:t>
            </a:r>
            <a:r>
              <a:rPr lang="en-US" sz="2400" dirty="0">
                <a:latin typeface="HelveticaNeueLT Std" panose="020B0604020202020204" pitchFamily="34" charset="0"/>
              </a:rPr>
              <a:t>stars on GitHub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latin typeface="HelveticaNeueLT Std" panose="020B0604020202020204" pitchFamily="34" charset="0"/>
              </a:rPr>
              <a:t>1.000.000+ </a:t>
            </a:r>
            <a:r>
              <a:rPr lang="en-US" sz="2400" dirty="0">
                <a:latin typeface="HelveticaNeueLT Std" panose="020B0604020202020204" pitchFamily="34" charset="0"/>
              </a:rPr>
              <a:t>downloads on </a:t>
            </a:r>
            <a:r>
              <a:rPr lang="en-US" sz="2400" dirty="0" err="1">
                <a:latin typeface="HelveticaNeueLT Std" panose="020B0604020202020204" pitchFamily="34" charset="0"/>
              </a:rPr>
              <a:t>Nuget</a:t>
            </a:r>
            <a:endParaRPr lang="en-US" sz="2400" dirty="0">
              <a:latin typeface="HelveticaNeueLT Std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HelveticaNeueLT Std" panose="020B0604020202020204" pitchFamily="34" charset="0"/>
              </a:rPr>
              <a:t>https://</a:t>
            </a:r>
            <a:r>
              <a:rPr lang="en-US" sz="2400" b="1" i="1" dirty="0">
                <a:latin typeface="HelveticaNeueLT Std" panose="020B0604020202020204" pitchFamily="34" charset="0"/>
              </a:rPr>
              <a:t>aspnetboilerplate.com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3DB1E3-BE03-4355-86D9-DA5CC2D13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727" y="1600031"/>
            <a:ext cx="2772889" cy="126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691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Transaction Problem on Publishing Events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E702CE7-A999-4CA2-B830-3DBC4C433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3781" y="1862616"/>
            <a:ext cx="8068294" cy="4351338"/>
          </a:xfrm>
        </p:spPr>
        <p:txBody>
          <a:bodyPr>
            <a:normAutofit/>
          </a:bodyPr>
          <a:lstStyle/>
          <a:p>
            <a:r>
              <a:rPr lang="en-US" sz="2000" b="1" u="sng" dirty="0">
                <a:latin typeface="HelveticaNeueLT Std" panose="020B0604020202020204" pitchFamily="34" charset="0"/>
              </a:rPr>
              <a:t>Solution 1</a:t>
            </a:r>
            <a:r>
              <a:rPr lang="en-US" sz="2000" dirty="0">
                <a:latin typeface="HelveticaNeueLT Std" panose="020B0604020202020204" pitchFamily="34" charset="0"/>
              </a:rPr>
              <a:t>: Use </a:t>
            </a:r>
            <a:r>
              <a:rPr lang="en-US" sz="2000" b="1" dirty="0">
                <a:latin typeface="HelveticaNeueLT Std" panose="020B0604020202020204" pitchFamily="34" charset="0"/>
              </a:rPr>
              <a:t>CQRS &amp; Event Sourcing</a:t>
            </a:r>
            <a:r>
              <a:rPr lang="en-US" sz="2000" dirty="0">
                <a:latin typeface="HelveticaNeueLT Std" panose="020B0604020202020204" pitchFamily="34" charset="0"/>
              </a:rPr>
              <a:t> architecture which naturally solves this problem, but it has additional costs.</a:t>
            </a:r>
          </a:p>
          <a:p>
            <a:r>
              <a:rPr lang="en-US" sz="2000" b="1" u="sng" dirty="0">
                <a:latin typeface="HelveticaNeueLT Std" panose="020B0604020202020204" pitchFamily="34" charset="0"/>
              </a:rPr>
              <a:t>Solution 2</a:t>
            </a:r>
            <a:r>
              <a:rPr lang="en-US" sz="2000" dirty="0">
                <a:latin typeface="HelveticaNeueLT Std" panose="020B0604020202020204" pitchFamily="34" charset="0"/>
              </a:rPr>
              <a:t>: Use distributed transaction patterns, like </a:t>
            </a:r>
            <a:r>
              <a:rPr lang="en-US" sz="2000" b="1" dirty="0">
                <a:latin typeface="HelveticaNeueLT Std" panose="020B0604020202020204" pitchFamily="34" charset="0"/>
              </a:rPr>
              <a:t>Saga</a:t>
            </a:r>
            <a:r>
              <a:rPr lang="en-US" sz="2000" dirty="0">
                <a:latin typeface="HelveticaNeueLT Std" panose="020B0604020202020204" pitchFamily="34" charset="0"/>
              </a:rPr>
              <a:t>.</a:t>
            </a:r>
          </a:p>
          <a:p>
            <a:r>
              <a:rPr lang="en-US" sz="2000" b="1" u="sng" dirty="0">
                <a:latin typeface="HelveticaNeueLT Std" panose="020B0604020202020204" pitchFamily="34" charset="0"/>
              </a:rPr>
              <a:t>Solution 3</a:t>
            </a:r>
            <a:r>
              <a:rPr lang="en-US" sz="2000" dirty="0">
                <a:latin typeface="HelveticaNeueLT Std" panose="020B0604020202020204" pitchFamily="34" charset="0"/>
              </a:rPr>
              <a:t>: Save the event to the main database, in the same transaction with the entity insert, then publish the event by a </a:t>
            </a:r>
            <a:r>
              <a:rPr lang="en-US" sz="2000" b="1" dirty="0">
                <a:latin typeface="HelveticaNeueLT Std" panose="020B0604020202020204" pitchFamily="34" charset="0"/>
              </a:rPr>
              <a:t>background task</a:t>
            </a:r>
            <a:r>
              <a:rPr lang="en-US" sz="2000" dirty="0">
                <a:latin typeface="HelveticaNeueLT Std" panose="020B0604020202020204" pitchFamily="34" charset="0"/>
              </a:rPr>
              <a:t>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0712DD-2C98-47DF-99AF-A2FF98B49004}"/>
              </a:ext>
            </a:extLst>
          </p:cNvPr>
          <p:cNvSpPr/>
          <p:nvPr/>
        </p:nvSpPr>
        <p:spPr>
          <a:xfrm>
            <a:off x="3416400" y="4145163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5" name="Picture 4" descr="Image result for sql server">
            <a:extLst>
              <a:ext uri="{FF2B5EF4-FFF2-40B4-BE49-F238E27FC236}">
                <a16:creationId xmlns:a16="http://schemas.microsoft.com/office/drawing/2014/main" id="{30EDC0D4-B2F4-4843-851F-33DE18FA8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827" y="4577546"/>
            <a:ext cx="1176732" cy="95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AC9A5C6-34C6-416C-A67E-AE8D496E409E}"/>
              </a:ext>
            </a:extLst>
          </p:cNvPr>
          <p:cNvSpPr/>
          <p:nvPr/>
        </p:nvSpPr>
        <p:spPr>
          <a:xfrm>
            <a:off x="3925224" y="5528797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Background Job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AD6A2B-D121-4E85-A0FB-58703B50DE25}"/>
              </a:ext>
            </a:extLst>
          </p:cNvPr>
          <p:cNvSpPr/>
          <p:nvPr/>
        </p:nvSpPr>
        <p:spPr>
          <a:xfrm flipH="1">
            <a:off x="8161540" y="5437922"/>
            <a:ext cx="2828404" cy="55367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Event Bus</a:t>
            </a:r>
          </a:p>
        </p:txBody>
      </p:sp>
      <p:pic>
        <p:nvPicPr>
          <p:cNvPr id="21" name="Picture 2" descr="Image result for rabbitmq logo">
            <a:extLst>
              <a:ext uri="{FF2B5EF4-FFF2-40B4-BE49-F238E27FC236}">
                <a16:creationId xmlns:a16="http://schemas.microsoft.com/office/drawing/2014/main" id="{AEEAE22E-2E8C-47FE-86E8-A0C335C66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8682" y="5487411"/>
            <a:ext cx="441499" cy="467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FC8F85E-61E2-402B-A4B2-8357556DD26E}"/>
              </a:ext>
            </a:extLst>
          </p:cNvPr>
          <p:cNvSpPr txBox="1"/>
          <p:nvPr/>
        </p:nvSpPr>
        <p:spPr>
          <a:xfrm>
            <a:off x="10220181" y="5617652"/>
            <a:ext cx="7697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RabbitMQ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11A1036-F79E-4EA6-B29E-664C8BB5B363}"/>
              </a:ext>
            </a:extLst>
          </p:cNvPr>
          <p:cNvCxnSpPr>
            <a:stCxn id="13" idx="2"/>
            <a:endCxn id="15" idx="3"/>
          </p:cNvCxnSpPr>
          <p:nvPr/>
        </p:nvCxnSpPr>
        <p:spPr>
          <a:xfrm flipH="1">
            <a:off x="2425559" y="4551563"/>
            <a:ext cx="2251605" cy="501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BBA00F0-DAD0-44A8-84BA-CFAAF434EBCE}"/>
              </a:ext>
            </a:extLst>
          </p:cNvPr>
          <p:cNvCxnSpPr>
            <a:stCxn id="19" idx="3"/>
            <a:endCxn id="20" idx="3"/>
          </p:cNvCxnSpPr>
          <p:nvPr/>
        </p:nvCxnSpPr>
        <p:spPr>
          <a:xfrm flipV="1">
            <a:off x="6446752" y="5714759"/>
            <a:ext cx="1714788" cy="17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74F3DD6-DE6F-47F6-9415-43385E6FAB98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2523756" y="5393860"/>
            <a:ext cx="1401468" cy="338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705C927-158F-433F-899F-D0641E82106F}"/>
              </a:ext>
            </a:extLst>
          </p:cNvPr>
          <p:cNvSpPr txBox="1"/>
          <p:nvPr/>
        </p:nvSpPr>
        <p:spPr>
          <a:xfrm>
            <a:off x="6604824" y="5714758"/>
            <a:ext cx="153849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publish events</a:t>
            </a:r>
          </a:p>
          <a:p>
            <a:pPr algn="ctr"/>
            <a:r>
              <a:rPr lang="en-US" sz="1600" dirty="0"/>
              <a:t>(with retry)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0649CE-32D1-49EE-A0B4-31001259197F}"/>
              </a:ext>
            </a:extLst>
          </p:cNvPr>
          <p:cNvSpPr txBox="1"/>
          <p:nvPr/>
        </p:nvSpPr>
        <p:spPr>
          <a:xfrm>
            <a:off x="3073636" y="4810961"/>
            <a:ext cx="1963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Save entity + event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BAF455-58B5-4D9B-AC51-A83CE894FB25}"/>
              </a:ext>
            </a:extLst>
          </p:cNvPr>
          <p:cNvSpPr txBox="1"/>
          <p:nvPr/>
        </p:nvSpPr>
        <p:spPr>
          <a:xfrm>
            <a:off x="2434514" y="5547331"/>
            <a:ext cx="1280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events</a:t>
            </a:r>
          </a:p>
        </p:txBody>
      </p:sp>
    </p:spTree>
    <p:extLst>
      <p:ext uri="{BB962C8B-B14F-4D97-AF65-F5344CB8AC3E}">
        <p14:creationId xmlns:p14="http://schemas.microsoft.com/office/powerpoint/2010/main" val="1103282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9" grpId="0" animBg="1"/>
      <p:bldP spid="20" grpId="0" animBg="1"/>
      <p:bldP spid="22" grpId="0"/>
      <p:bldP spid="32" grpId="0"/>
      <p:bldP spid="33" grpId="0"/>
      <p:bldP spid="3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Central Logging to Elasticsearch &amp; Kibana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1912" y="1974067"/>
            <a:ext cx="3761854" cy="4351338"/>
          </a:xfrm>
        </p:spPr>
        <p:txBody>
          <a:bodyPr>
            <a:normAutofit/>
          </a:bodyPr>
          <a:lstStyle/>
          <a:p>
            <a:r>
              <a:rPr lang="en-US" sz="2000" b="1" dirty="0" err="1">
                <a:latin typeface="HelveticaNeueLT Std" panose="020B0604020202020204" pitchFamily="34" charset="0"/>
              </a:rPr>
              <a:t>Serilog</a:t>
            </a:r>
            <a:r>
              <a:rPr lang="en-US" sz="2000" dirty="0">
                <a:latin typeface="HelveticaNeueLT Std" panose="020B0604020202020204" pitchFamily="34" charset="0"/>
              </a:rPr>
              <a:t>: A powerful dotnet </a:t>
            </a:r>
            <a:r>
              <a:rPr lang="en-US" sz="2000" b="1" dirty="0">
                <a:latin typeface="HelveticaNeueLT Std" panose="020B0604020202020204" pitchFamily="34" charset="0"/>
              </a:rPr>
              <a:t>logging </a:t>
            </a:r>
            <a:r>
              <a:rPr lang="en-US" sz="2000" dirty="0">
                <a:latin typeface="HelveticaNeueLT Std" panose="020B0604020202020204" pitchFamily="34" charset="0"/>
              </a:rPr>
              <a:t>library that can write logs to various of destinations including Elasticsearch</a:t>
            </a:r>
          </a:p>
          <a:p>
            <a:r>
              <a:rPr lang="en-US" sz="2000" b="1" dirty="0">
                <a:latin typeface="HelveticaNeueLT Std" panose="020B0604020202020204" pitchFamily="34" charset="0"/>
              </a:rPr>
              <a:t>Elasticsearch</a:t>
            </a:r>
            <a:r>
              <a:rPr lang="en-US" sz="2000" dirty="0">
                <a:latin typeface="HelveticaNeueLT Std" panose="020B0604020202020204" pitchFamily="34" charset="0"/>
              </a:rPr>
              <a:t>: A distributed, RESTful </a:t>
            </a:r>
            <a:r>
              <a:rPr lang="en-US" sz="2000" b="1" dirty="0">
                <a:latin typeface="HelveticaNeueLT Std" panose="020B0604020202020204" pitchFamily="34" charset="0"/>
              </a:rPr>
              <a:t>search and analytics engine</a:t>
            </a:r>
          </a:p>
          <a:p>
            <a:r>
              <a:rPr lang="en-US" sz="2000" b="1" dirty="0">
                <a:latin typeface="HelveticaNeueLT Std" panose="020B0604020202020204" pitchFamily="34" charset="0"/>
              </a:rPr>
              <a:t>Kibana UI</a:t>
            </a:r>
            <a:r>
              <a:rPr lang="en-US" sz="2000" dirty="0">
                <a:latin typeface="HelveticaNeueLT Std" panose="020B0604020202020204" pitchFamily="34" charset="0"/>
              </a:rPr>
              <a:t>: </a:t>
            </a:r>
            <a:r>
              <a:rPr lang="en-US" sz="2000" b="1" dirty="0">
                <a:latin typeface="HelveticaNeueLT Std" panose="020B0604020202020204" pitchFamily="34" charset="0"/>
              </a:rPr>
              <a:t>Visualizer</a:t>
            </a:r>
            <a:r>
              <a:rPr lang="en-US" sz="2000" dirty="0">
                <a:latin typeface="HelveticaNeueLT Std" panose="020B0604020202020204" pitchFamily="34" charset="0"/>
              </a:rPr>
              <a:t> for Elasticsearch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AC0863-C4AB-4A02-AA76-D7B85B4DBE04}"/>
              </a:ext>
            </a:extLst>
          </p:cNvPr>
          <p:cNvSpPr/>
          <p:nvPr/>
        </p:nvSpPr>
        <p:spPr>
          <a:xfrm>
            <a:off x="5851438" y="3163837"/>
            <a:ext cx="2198612" cy="6907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(Log Database)</a:t>
            </a:r>
          </a:p>
        </p:txBody>
      </p:sp>
      <p:pic>
        <p:nvPicPr>
          <p:cNvPr id="5" name="Picture 8" descr="Image result for elasticsearch logo">
            <a:extLst>
              <a:ext uri="{FF2B5EF4-FFF2-40B4-BE49-F238E27FC236}">
                <a16:creationId xmlns:a16="http://schemas.microsoft.com/office/drawing/2014/main" id="{E3FA911E-858F-4127-AFD1-68B17748A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837" y="3168659"/>
            <a:ext cx="1708727" cy="45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310E901-76FA-4C25-B9F4-67F956BB3DC4}"/>
              </a:ext>
            </a:extLst>
          </p:cNvPr>
          <p:cNvSpPr/>
          <p:nvPr/>
        </p:nvSpPr>
        <p:spPr>
          <a:xfrm>
            <a:off x="8416038" y="3163836"/>
            <a:ext cx="2149424" cy="6907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(Data Visualization)</a:t>
            </a:r>
          </a:p>
        </p:txBody>
      </p:sp>
      <p:pic>
        <p:nvPicPr>
          <p:cNvPr id="7" name="Picture 10" descr="Image result for kibana logo">
            <a:extLst>
              <a:ext uri="{FF2B5EF4-FFF2-40B4-BE49-F238E27FC236}">
                <a16:creationId xmlns:a16="http://schemas.microsoft.com/office/drawing/2014/main" id="{A85C2A2C-AA30-4607-97A2-6EE3512E2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0869" y="3116774"/>
            <a:ext cx="1217127" cy="55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85B52D4-3599-42B9-B388-64A766CB76AB}"/>
              </a:ext>
            </a:extLst>
          </p:cNvPr>
          <p:cNvSpPr/>
          <p:nvPr/>
        </p:nvSpPr>
        <p:spPr>
          <a:xfrm>
            <a:off x="5851438" y="1993898"/>
            <a:ext cx="1066798" cy="35214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Service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7F098D-F117-4688-852A-CFBD0CF6BDF2}"/>
              </a:ext>
            </a:extLst>
          </p:cNvPr>
          <p:cNvSpPr/>
          <p:nvPr/>
        </p:nvSpPr>
        <p:spPr>
          <a:xfrm>
            <a:off x="7064542" y="1993898"/>
            <a:ext cx="1066798" cy="35214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Service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455C1D-7893-488B-86E2-95628EB7C38E}"/>
              </a:ext>
            </a:extLst>
          </p:cNvPr>
          <p:cNvSpPr/>
          <p:nvPr/>
        </p:nvSpPr>
        <p:spPr>
          <a:xfrm>
            <a:off x="8277646" y="1993898"/>
            <a:ext cx="1066798" cy="35214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Web App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7A0A64-697A-45D2-BCFA-5FC168083827}"/>
              </a:ext>
            </a:extLst>
          </p:cNvPr>
          <p:cNvSpPr/>
          <p:nvPr/>
        </p:nvSpPr>
        <p:spPr>
          <a:xfrm>
            <a:off x="9490750" y="1981635"/>
            <a:ext cx="1066798" cy="35214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Gateway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87D581F-7880-4BC0-9042-DA58D0FA1F12}"/>
              </a:ext>
            </a:extLst>
          </p:cNvPr>
          <p:cNvCxnSpPr>
            <a:stCxn id="8" idx="2"/>
          </p:cNvCxnSpPr>
          <p:nvPr/>
        </p:nvCxnSpPr>
        <p:spPr>
          <a:xfrm>
            <a:off x="6384837" y="2346042"/>
            <a:ext cx="253916" cy="817794"/>
          </a:xfrm>
          <a:prstGeom prst="straightConnector1">
            <a:avLst/>
          </a:prstGeom>
          <a:ln w="19050"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27F82FC-0298-417B-8FD0-FE73048A1D14}"/>
              </a:ext>
            </a:extLst>
          </p:cNvPr>
          <p:cNvCxnSpPr>
            <a:stCxn id="9" idx="2"/>
          </p:cNvCxnSpPr>
          <p:nvPr/>
        </p:nvCxnSpPr>
        <p:spPr>
          <a:xfrm flipH="1">
            <a:off x="6803609" y="2346042"/>
            <a:ext cx="794332" cy="817794"/>
          </a:xfrm>
          <a:prstGeom prst="straightConnector1">
            <a:avLst/>
          </a:prstGeom>
          <a:ln w="19050"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FD45E01-91B2-4586-B82D-7F92D05ECC3B}"/>
              </a:ext>
            </a:extLst>
          </p:cNvPr>
          <p:cNvCxnSpPr>
            <a:stCxn id="10" idx="2"/>
            <a:endCxn id="5" idx="0"/>
          </p:cNvCxnSpPr>
          <p:nvPr/>
        </p:nvCxnSpPr>
        <p:spPr>
          <a:xfrm flipH="1">
            <a:off x="6955201" y="2346042"/>
            <a:ext cx="1855844" cy="822617"/>
          </a:xfrm>
          <a:prstGeom prst="straightConnector1">
            <a:avLst/>
          </a:prstGeom>
          <a:ln w="19050"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76DCBF-593B-4471-AB48-5D9EB24333C3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7343067" y="2333779"/>
            <a:ext cx="2681082" cy="826967"/>
          </a:xfrm>
          <a:prstGeom prst="straightConnector1">
            <a:avLst/>
          </a:prstGeom>
          <a:ln w="19050"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42197E8-2C24-4BD8-A485-52BEEE647D4C}"/>
              </a:ext>
            </a:extLst>
          </p:cNvPr>
          <p:cNvCxnSpPr>
            <a:stCxn id="6" idx="1"/>
            <a:endCxn id="4" idx="3"/>
          </p:cNvCxnSpPr>
          <p:nvPr/>
        </p:nvCxnSpPr>
        <p:spPr>
          <a:xfrm flipH="1">
            <a:off x="8050050" y="3509199"/>
            <a:ext cx="365988" cy="1"/>
          </a:xfrm>
          <a:prstGeom prst="straightConnector1">
            <a:avLst/>
          </a:prstGeom>
          <a:ln w="19050"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kibana">
            <a:extLst>
              <a:ext uri="{FF2B5EF4-FFF2-40B4-BE49-F238E27FC236}">
                <a16:creationId xmlns:a16="http://schemas.microsoft.com/office/drawing/2014/main" id="{B59713B8-C0FC-4B88-9179-9F62F537DD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1438" y="4023635"/>
            <a:ext cx="4706110" cy="2469240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646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B414FD6-C56C-42B8-91FC-15556D96D1A0}"/>
              </a:ext>
            </a:extLst>
          </p:cNvPr>
          <p:cNvSpPr txBox="1">
            <a:spLocks/>
          </p:cNvSpPr>
          <p:nvPr/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II </a:t>
            </a:r>
            <a:r>
              <a:rPr lang="en-US" sz="2400" dirty="0">
                <a:latin typeface="HelveticaNeueLT Std Med Cn" panose="020B0606030502030204" pitchFamily="34" charset="0"/>
              </a:rPr>
              <a:t>: THE IMPLEMENTATION</a:t>
            </a:r>
            <a:br>
              <a:rPr lang="en-US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Running on Docker Containers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7CB2760-BD5B-4A46-B5A0-1E26904B3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397" y="1690688"/>
            <a:ext cx="10515600" cy="4351338"/>
          </a:xfrm>
        </p:spPr>
        <p:txBody>
          <a:bodyPr>
            <a:noAutofit/>
          </a:bodyPr>
          <a:lstStyle/>
          <a:p>
            <a:r>
              <a:rPr lang="en-US" sz="2000" dirty="0">
                <a:latin typeface="HelveticaNeueLT Std" panose="020B0604020202020204" pitchFamily="34" charset="0"/>
              </a:rPr>
              <a:t>The solution has been configured to run on </a:t>
            </a:r>
            <a:r>
              <a:rPr lang="en-US" sz="2000" b="1" dirty="0">
                <a:latin typeface="HelveticaNeueLT Std" panose="020B0604020202020204" pitchFamily="34" charset="0"/>
              </a:rPr>
              <a:t>docker-compose</a:t>
            </a:r>
            <a:r>
              <a:rPr lang="en-US" sz="2000" dirty="0">
                <a:latin typeface="HelveticaNeueLT Std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sz="2000" dirty="0">
              <a:latin typeface="HelveticaNeueLT Std" panose="020B0604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HelveticaNeueLT Std" panose="020B0604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HelveticaNeueLT Std" panose="020B0604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HelveticaNeueLT Std" panose="020B0604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HelveticaNeueLT Std" panose="020B0604020202020204" pitchFamily="34" charset="0"/>
            </a:endParaRPr>
          </a:p>
          <a:p>
            <a:r>
              <a:rPr lang="en-US" sz="2000" dirty="0">
                <a:latin typeface="HelveticaNeueLT Std" panose="020B0604020202020204" pitchFamily="34" charset="0"/>
              </a:rPr>
              <a:t>Images are published to the Docker Hub: </a:t>
            </a:r>
            <a:r>
              <a:rPr lang="en-US" sz="2000" dirty="0">
                <a:latin typeface="HelveticaNeueLT Std" panose="020B0604020202020204" pitchFamily="34" charset="0"/>
                <a:hlinkClick r:id="rId2"/>
              </a:rPr>
              <a:t>https://hub.docker.com/u/volosoft</a:t>
            </a:r>
            <a:r>
              <a:rPr lang="en-US" sz="2000" dirty="0">
                <a:latin typeface="HelveticaNeueLT Std" panose="020B0604020202020204" pitchFamily="34" charset="0"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9ADFB8-9FFF-4CAD-AFD7-A696855DE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771" y="2139951"/>
            <a:ext cx="3171825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40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HelveticaNeueLT Std Med Cn" panose="020B0606030502030204" pitchFamily="34" charset="0"/>
              </a:rPr>
              <a:t>Further Learning /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7899" y="2141537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NeueLT Std" panose="020B0604020202020204" pitchFamily="34" charset="0"/>
              </a:rPr>
              <a:t>ABP framework</a:t>
            </a:r>
            <a:br>
              <a:rPr lang="en-US" sz="2000" dirty="0">
                <a:latin typeface="HelveticaNeueLT Std" panose="020B0604020202020204" pitchFamily="34" charset="0"/>
              </a:rPr>
            </a:br>
            <a:r>
              <a:rPr lang="en-US" sz="2000" dirty="0">
                <a:solidFill>
                  <a:srgbClr val="0070C0"/>
                </a:solidFill>
                <a:latin typeface="HelveticaNeueLT Std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https://abp.io</a:t>
            </a:r>
            <a:r>
              <a:rPr lang="en-US" sz="2000" dirty="0">
                <a:solidFill>
                  <a:srgbClr val="0070C0"/>
                </a:solidFill>
                <a:latin typeface="HelveticaNeueLT Std" panose="020B0604020202020204" pitchFamily="34" charset="0"/>
              </a:rPr>
              <a:t> 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Source code of the demo solution</a:t>
            </a:r>
            <a:br>
              <a:rPr lang="en-US" sz="2000" dirty="0">
                <a:latin typeface="HelveticaNeueLT Std" panose="020B0604020202020204" pitchFamily="34" charset="0"/>
              </a:rPr>
            </a:br>
            <a:r>
              <a:rPr lang="en-US" sz="2000" dirty="0">
                <a:solidFill>
                  <a:srgbClr val="0070C0"/>
                </a:solidFill>
                <a:latin typeface="HelveticaNeueLT Std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http://bit.ly/ms-demo-source</a:t>
            </a:r>
            <a:endParaRPr lang="en-US" sz="2000" dirty="0">
              <a:solidFill>
                <a:srgbClr val="0070C0"/>
              </a:solidFill>
              <a:latin typeface="HelveticaNeueLT Std" panose="020B0604020202020204" pitchFamily="34" charset="0"/>
            </a:endParaRPr>
          </a:p>
          <a:p>
            <a:r>
              <a:rPr lang="en-US" sz="2000" dirty="0">
                <a:latin typeface="HelveticaNeueLT Std" panose="020B0604020202020204" pitchFamily="34" charset="0"/>
              </a:rPr>
              <a:t>Documentation of the source code </a:t>
            </a:r>
            <a:br>
              <a:rPr lang="en-US" sz="2000" dirty="0">
                <a:latin typeface="HelveticaNeueLT Std" panose="020B0604020202020204" pitchFamily="34" charset="0"/>
              </a:rPr>
            </a:br>
            <a:r>
              <a:rPr lang="en-US" sz="2000" dirty="0">
                <a:solidFill>
                  <a:srgbClr val="0070C0"/>
                </a:solidFill>
                <a:latin typeface="HelveticaNeueLT Std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http://bit.ly/ms-demo-doc</a:t>
            </a:r>
            <a:endParaRPr lang="en-US" sz="2000" dirty="0">
              <a:solidFill>
                <a:srgbClr val="0070C0"/>
              </a:solidFill>
              <a:latin typeface="HelveticaNeueLT Std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50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F6041689-4162-4B88-872B-3F46D0DF1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376" y="-791845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63667B-4698-4FB0-BFC5-18FD7E108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781" y="2848112"/>
            <a:ext cx="12192000" cy="3058702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br>
              <a:rPr lang="en-US" sz="4800" dirty="0">
                <a:latin typeface="HelveticaNeueLT Std Med Cn" panose="020B0606030502030204" pitchFamily="34" charset="0"/>
              </a:rPr>
            </a:br>
            <a:r>
              <a:rPr lang="en-US" sz="4800" dirty="0" err="1">
                <a:latin typeface="HelveticaNeueLT Std Med Cn" panose="020B0606030502030204" pitchFamily="34" charset="0"/>
              </a:rPr>
              <a:t>Halil</a:t>
            </a:r>
            <a:r>
              <a:rPr lang="en-US" sz="4800" dirty="0">
                <a:latin typeface="HelveticaNeueLT Std Med Cn" panose="020B0606030502030204" pitchFamily="34" charset="0"/>
              </a:rPr>
              <a:t> İbrahim </a:t>
            </a:r>
            <a:r>
              <a:rPr lang="en-US" sz="4800" dirty="0" err="1">
                <a:latin typeface="HelveticaNeueLT Std Med Cn" panose="020B0606030502030204" pitchFamily="34" charset="0"/>
              </a:rPr>
              <a:t>Kalkan</a:t>
            </a:r>
            <a:br>
              <a:rPr lang="en-US" sz="4000" dirty="0">
                <a:latin typeface="HelveticaNeueLT Std" panose="020B0604020202020204" pitchFamily="34" charset="0"/>
              </a:rPr>
            </a:br>
            <a:r>
              <a:rPr lang="en-US" sz="2800" dirty="0">
                <a:latin typeface="HelveticaNeueLT Std" panose="020B0604020202020204" pitchFamily="34" charset="0"/>
              </a:rPr>
              <a:t>                </a:t>
            </a:r>
            <a:r>
              <a:rPr lang="en-US" sz="4000" dirty="0">
                <a:latin typeface="HelveticaNeueLT Std" panose="020B0604020202020204" pitchFamily="34" charset="0"/>
              </a:rPr>
              <a:t> </a:t>
            </a:r>
            <a:br>
              <a:rPr lang="en-US" sz="4000" dirty="0">
                <a:latin typeface="HelveticaNeueLT Std" panose="020B0604020202020204" pitchFamily="34" charset="0"/>
              </a:rPr>
            </a:br>
            <a:br>
              <a:rPr lang="en-US" sz="4000" dirty="0">
                <a:latin typeface="HelveticaNeueLT Std" panose="020B0604020202020204" pitchFamily="34" charset="0"/>
              </a:rPr>
            </a:br>
            <a:br>
              <a:rPr lang="en-US" sz="4000" dirty="0">
                <a:latin typeface="HelveticaNeueLT Std" panose="020B0604020202020204" pitchFamily="34" charset="0"/>
              </a:rPr>
            </a:br>
            <a:br>
              <a:rPr lang="en-US" sz="4000" dirty="0">
                <a:latin typeface="HelveticaNeueLT Std" panose="020B0604020202020204" pitchFamily="34" charset="0"/>
              </a:rPr>
            </a:br>
            <a:endParaRPr lang="en-US" sz="4000" dirty="0">
              <a:latin typeface="HelveticaNeueLT Std Med Cn" panose="020B0606030502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CFA8-202B-4C64-BBEF-74E3BFC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13" y="4590806"/>
            <a:ext cx="7144987" cy="154102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latin typeface="HelveticaNeueLT Std" panose="020B0604020202020204" pitchFamily="34" charset="0"/>
              </a:rPr>
              <a:t>Web: </a:t>
            </a:r>
            <a:r>
              <a:rPr lang="en-US" sz="2000" dirty="0">
                <a:latin typeface="HelveticaNeueLT Std" panose="020B0604020202020204" pitchFamily="34" charset="0"/>
              </a:rPr>
              <a:t>halilibrahimkalkan.com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latin typeface="HelveticaNeueLT Std" panose="020B0604020202020204" pitchFamily="34" charset="0"/>
              </a:rPr>
              <a:t>GitHub: </a:t>
            </a:r>
            <a:r>
              <a:rPr lang="en-US" sz="2000" dirty="0">
                <a:latin typeface="HelveticaNeueLT Std" panose="020B0604020202020204" pitchFamily="34" charset="0"/>
              </a:rPr>
              <a:t>@hikalkan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latin typeface="HelveticaNeueLT Std" panose="020B0604020202020204" pitchFamily="34" charset="0"/>
              </a:rPr>
              <a:t>Twitter: </a:t>
            </a:r>
            <a:r>
              <a:rPr lang="en-US" sz="2000" dirty="0">
                <a:latin typeface="HelveticaNeueLT Std" panose="020B0604020202020204" pitchFamily="34" charset="0"/>
              </a:rPr>
              <a:t>@</a:t>
            </a:r>
            <a:r>
              <a:rPr lang="en-US" sz="2000" dirty="0" err="1">
                <a:latin typeface="HelveticaNeueLT Std" panose="020B0604020202020204" pitchFamily="34" charset="0"/>
              </a:rPr>
              <a:t>hibrahimkalkan</a:t>
            </a:r>
            <a:endParaRPr lang="en-US" sz="2000" dirty="0">
              <a:latin typeface="HelveticaNeueLT Std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sz="2000" dirty="0">
              <a:latin typeface="HelveticaNeueLT Std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1A4F64-D3F8-42AF-9793-BF0F7C2AC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380" y="3786504"/>
            <a:ext cx="1479365" cy="361889"/>
          </a:xfrm>
          <a:prstGeom prst="rect">
            <a:avLst/>
          </a:prstGeom>
        </p:spPr>
      </p:pic>
      <p:sp>
        <p:nvSpPr>
          <p:cNvPr id="9" name="Dikdörtgen 8">
            <a:extLst>
              <a:ext uri="{FF2B5EF4-FFF2-40B4-BE49-F238E27FC236}">
                <a16:creationId xmlns:a16="http://schemas.microsoft.com/office/drawing/2014/main" id="{882D91B7-A0F8-40D1-89FE-EE23A898873F}"/>
              </a:ext>
            </a:extLst>
          </p:cNvPr>
          <p:cNvSpPr/>
          <p:nvPr/>
        </p:nvSpPr>
        <p:spPr>
          <a:xfrm>
            <a:off x="5064455" y="3767394"/>
            <a:ext cx="19529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HelveticaNeueLT Std Med Cn" panose="020B0606030502030204" pitchFamily="34" charset="0"/>
              </a:rPr>
              <a:t>Co Founder</a:t>
            </a:r>
            <a:endParaRPr lang="en-US" sz="2000" dirty="0"/>
          </a:p>
        </p:txBody>
      </p:sp>
      <p:sp>
        <p:nvSpPr>
          <p:cNvPr id="6" name="Dikdörtgen 5">
            <a:extLst>
              <a:ext uri="{FF2B5EF4-FFF2-40B4-BE49-F238E27FC236}">
                <a16:creationId xmlns:a16="http://schemas.microsoft.com/office/drawing/2014/main" id="{F95D21E6-A9D7-4A70-BA4B-0973E2F006E6}"/>
              </a:ext>
            </a:extLst>
          </p:cNvPr>
          <p:cNvSpPr/>
          <p:nvPr/>
        </p:nvSpPr>
        <p:spPr>
          <a:xfrm>
            <a:off x="5047013" y="1242221"/>
            <a:ext cx="547130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8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THANK YOU!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541204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F6041689-4162-4B88-872B-3F46D0DF1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376" y="-791845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63667B-4698-4FB0-BFC5-18FD7E108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781" y="2848112"/>
            <a:ext cx="12192000" cy="3058702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br>
              <a:rPr lang="en-US" sz="4800" dirty="0">
                <a:latin typeface="HelveticaNeueLT Std Med Cn" panose="020B0606030502030204" pitchFamily="34" charset="0"/>
              </a:rPr>
            </a:br>
            <a:r>
              <a:rPr lang="en-US" sz="4800" dirty="0" err="1">
                <a:latin typeface="HelveticaNeueLT Std Med Cn" panose="020B0606030502030204" pitchFamily="34" charset="0"/>
              </a:rPr>
              <a:t>Halil</a:t>
            </a:r>
            <a:r>
              <a:rPr lang="en-US" sz="4800" dirty="0">
                <a:latin typeface="HelveticaNeueLT Std Med Cn" panose="020B0606030502030204" pitchFamily="34" charset="0"/>
              </a:rPr>
              <a:t> İbrahim </a:t>
            </a:r>
            <a:r>
              <a:rPr lang="en-US" sz="4800" dirty="0" err="1">
                <a:latin typeface="HelveticaNeueLT Std Med Cn" panose="020B0606030502030204" pitchFamily="34" charset="0"/>
              </a:rPr>
              <a:t>Kalkan</a:t>
            </a:r>
            <a:br>
              <a:rPr lang="en-US" sz="4000" dirty="0">
                <a:latin typeface="HelveticaNeueLT Std" panose="020B0604020202020204" pitchFamily="34" charset="0"/>
              </a:rPr>
            </a:br>
            <a:r>
              <a:rPr lang="en-US" sz="2800" dirty="0">
                <a:latin typeface="HelveticaNeueLT Std" panose="020B0604020202020204" pitchFamily="34" charset="0"/>
              </a:rPr>
              <a:t>                </a:t>
            </a:r>
            <a:r>
              <a:rPr lang="en-US" sz="4000" dirty="0">
                <a:latin typeface="HelveticaNeueLT Std" panose="020B0604020202020204" pitchFamily="34" charset="0"/>
              </a:rPr>
              <a:t> </a:t>
            </a:r>
            <a:br>
              <a:rPr lang="en-US" sz="4000" dirty="0">
                <a:latin typeface="HelveticaNeueLT Std" panose="020B0604020202020204" pitchFamily="34" charset="0"/>
              </a:rPr>
            </a:br>
            <a:br>
              <a:rPr lang="en-US" sz="4000" dirty="0">
                <a:latin typeface="HelveticaNeueLT Std" panose="020B0604020202020204" pitchFamily="34" charset="0"/>
              </a:rPr>
            </a:br>
            <a:br>
              <a:rPr lang="en-US" sz="4000" dirty="0">
                <a:latin typeface="HelveticaNeueLT Std" panose="020B0604020202020204" pitchFamily="34" charset="0"/>
              </a:rPr>
            </a:br>
            <a:br>
              <a:rPr lang="en-US" sz="4000" dirty="0">
                <a:latin typeface="HelveticaNeueLT Std" panose="020B0604020202020204" pitchFamily="34" charset="0"/>
              </a:rPr>
            </a:br>
            <a:endParaRPr lang="en-US" sz="4000" dirty="0">
              <a:latin typeface="HelveticaNeueLT Std Med Cn" panose="020B0606030502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CFA8-202B-4C64-BBEF-74E3BFC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13" y="4590806"/>
            <a:ext cx="7144987" cy="154102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latin typeface="HelveticaNeueLT Std" panose="020B0604020202020204" pitchFamily="34" charset="0"/>
              </a:rPr>
              <a:t>Web: </a:t>
            </a:r>
            <a:r>
              <a:rPr lang="en-US" sz="2000" dirty="0">
                <a:latin typeface="HelveticaNeueLT Std" panose="020B0604020202020204" pitchFamily="34" charset="0"/>
              </a:rPr>
              <a:t>halilibrahimkalkan.com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latin typeface="HelveticaNeueLT Std" panose="020B0604020202020204" pitchFamily="34" charset="0"/>
              </a:rPr>
              <a:t>GitHub: </a:t>
            </a:r>
            <a:r>
              <a:rPr lang="en-US" sz="2000" dirty="0">
                <a:latin typeface="HelveticaNeueLT Std" panose="020B0604020202020204" pitchFamily="34" charset="0"/>
              </a:rPr>
              <a:t>@hikalkan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latin typeface="HelveticaNeueLT Std" panose="020B0604020202020204" pitchFamily="34" charset="0"/>
              </a:rPr>
              <a:t>Twitter: </a:t>
            </a:r>
            <a:r>
              <a:rPr lang="en-US" sz="2000" dirty="0">
                <a:latin typeface="HelveticaNeueLT Std" panose="020B0604020202020204" pitchFamily="34" charset="0"/>
              </a:rPr>
              <a:t>@</a:t>
            </a:r>
            <a:r>
              <a:rPr lang="en-US" sz="2000" dirty="0" err="1">
                <a:latin typeface="HelveticaNeueLT Std" panose="020B0604020202020204" pitchFamily="34" charset="0"/>
              </a:rPr>
              <a:t>hibrahimkalkan</a:t>
            </a:r>
            <a:endParaRPr lang="en-US" sz="2000" dirty="0">
              <a:latin typeface="HelveticaNeueLT Std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en-US" sz="2000" dirty="0">
              <a:latin typeface="HelveticaNeueLT Std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1A4F64-D3F8-42AF-9793-BF0F7C2AC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380" y="3786504"/>
            <a:ext cx="1479365" cy="361889"/>
          </a:xfrm>
          <a:prstGeom prst="rect">
            <a:avLst/>
          </a:prstGeom>
        </p:spPr>
      </p:pic>
      <p:sp>
        <p:nvSpPr>
          <p:cNvPr id="9" name="Dikdörtgen 8">
            <a:extLst>
              <a:ext uri="{FF2B5EF4-FFF2-40B4-BE49-F238E27FC236}">
                <a16:creationId xmlns:a16="http://schemas.microsoft.com/office/drawing/2014/main" id="{882D91B7-A0F8-40D1-89FE-EE23A898873F}"/>
              </a:ext>
            </a:extLst>
          </p:cNvPr>
          <p:cNvSpPr/>
          <p:nvPr/>
        </p:nvSpPr>
        <p:spPr>
          <a:xfrm>
            <a:off x="5064455" y="3767394"/>
            <a:ext cx="19529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HelveticaNeueLT Std Med Cn" panose="020B0606030502030204" pitchFamily="34" charset="0"/>
              </a:rPr>
              <a:t>Co Founder</a:t>
            </a:r>
            <a:endParaRPr lang="en-US" sz="2000" dirty="0"/>
          </a:p>
        </p:txBody>
      </p:sp>
      <p:sp>
        <p:nvSpPr>
          <p:cNvPr id="6" name="Dikdörtgen 5">
            <a:extLst>
              <a:ext uri="{FF2B5EF4-FFF2-40B4-BE49-F238E27FC236}">
                <a16:creationId xmlns:a16="http://schemas.microsoft.com/office/drawing/2014/main" id="{F95D21E6-A9D7-4A70-BA4B-0973E2F006E6}"/>
              </a:ext>
            </a:extLst>
          </p:cNvPr>
          <p:cNvSpPr/>
          <p:nvPr/>
        </p:nvSpPr>
        <p:spPr>
          <a:xfrm>
            <a:off x="5047013" y="1242221"/>
            <a:ext cx="570060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8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QUESTIONS?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9021898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HelveticaNeueLT Std Med Cn" panose="020B0606030502030204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2267" y="2506662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elveticaNeueLT Std" panose="020B0604020202020204" pitchFamily="34" charset="0"/>
                <a:hlinkClick r:id="rId2"/>
              </a:rPr>
              <a:t>https://docs.microsoft.com/en-us/dotnet/standard/microservices-architecture/</a:t>
            </a:r>
          </a:p>
          <a:p>
            <a:r>
              <a:rPr lang="en-US" sz="2000" dirty="0">
                <a:latin typeface="HelveticaNeueLT Std" panose="020B0604020202020204" pitchFamily="34" charset="0"/>
                <a:hlinkClick r:id="rId2"/>
              </a:rPr>
              <a:t>https://microservices.io</a:t>
            </a:r>
            <a:endParaRPr lang="en-US" sz="2000" dirty="0">
              <a:latin typeface="HelveticaNeueLT Std" panose="020B0604020202020204" pitchFamily="34" charset="0"/>
            </a:endParaRPr>
          </a:p>
          <a:p>
            <a:r>
              <a:rPr lang="en-US" sz="2000" dirty="0">
                <a:latin typeface="HelveticaNeueLT Std" panose="020B0604020202020204" pitchFamily="34" charset="0"/>
                <a:hlinkClick r:id="rId3"/>
              </a:rPr>
              <a:t>https://crosp.net/blog/software-architecture/clean-architecture-part-1-databse-vs-domain/</a:t>
            </a:r>
            <a:endParaRPr lang="en-US" sz="2000" dirty="0">
              <a:latin typeface="HelveticaNeueLT Std" panose="020B0604020202020204" pitchFamily="34" charset="0"/>
            </a:endParaRPr>
          </a:p>
          <a:p>
            <a:endParaRPr lang="en-US" sz="2000" dirty="0">
              <a:latin typeface="HelveticaNeueLT Std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912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Resim 11">
            <a:extLst>
              <a:ext uri="{FF2B5EF4-FFF2-40B4-BE49-F238E27FC236}">
                <a16:creationId xmlns:a16="http://schemas.microsoft.com/office/drawing/2014/main" id="{6A78FC4D-50C6-488D-A193-50FCF058C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EAD3C-0414-49BD-B0EE-0EC822257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HelveticaNeueLT Std Med Cn" panose="020B0606030502030204" pitchFamily="34" charset="0"/>
              </a:rPr>
              <a:t>ABP </a:t>
            </a:r>
            <a:r>
              <a:rPr lang="en-US" sz="4000" dirty="0" err="1">
                <a:latin typeface="HelveticaNeueLT Std Med Cn" panose="020B0606030502030204" pitchFamily="34" charset="0"/>
              </a:rPr>
              <a:t>vNEXT</a:t>
            </a:r>
            <a:endParaRPr lang="en-US" sz="4000" dirty="0">
              <a:latin typeface="HelveticaNeueLT Std Med Cn" panose="020B0606030502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4C7D6-8932-4AC6-8C0F-F81662BC5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6727" y="1638794"/>
            <a:ext cx="5812971" cy="4797631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latin typeface="HelveticaNeueLT Std" panose="020B0604020202020204" pitchFamily="34" charset="0"/>
              </a:rPr>
              <a:t>Microservice focused</a:t>
            </a:r>
          </a:p>
          <a:p>
            <a:r>
              <a:rPr lang="en-US" sz="2400" dirty="0">
                <a:latin typeface="HelveticaNeueLT Std" panose="020B0604020202020204" pitchFamily="34" charset="0"/>
              </a:rPr>
              <a:t>Modular &amp; extensible architecture</a:t>
            </a:r>
          </a:p>
          <a:p>
            <a:r>
              <a:rPr lang="en-US" sz="2400" dirty="0">
                <a:latin typeface="HelveticaNeueLT Std" panose="020B0604020202020204" pitchFamily="34" charset="0"/>
              </a:rPr>
              <a:t>Some Features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Domain Driven Design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Multi-Tenancy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Virtual File System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Dynamic Forms &amp; Tag Helpers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Theming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Background jobs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Dynamic HTTP Client Proxies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Database Agnostic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…</a:t>
            </a:r>
          </a:p>
          <a:p>
            <a:r>
              <a:rPr lang="en-US" sz="2400" dirty="0">
                <a:latin typeface="HelveticaNeueLT Std" panose="020B0604020202020204" pitchFamily="34" charset="0"/>
              </a:rPr>
              <a:t>Visit </a:t>
            </a:r>
            <a:r>
              <a:rPr lang="en-US" sz="2400" i="1" dirty="0">
                <a:solidFill>
                  <a:schemeClr val="bg1">
                    <a:lumMod val="75000"/>
                  </a:schemeClr>
                </a:solidFill>
                <a:latin typeface="HelveticaNeueLT Std" panose="020B0604020202020204" pitchFamily="34" charset="0"/>
                <a:hlinkClick r:id="rId3"/>
              </a:rPr>
              <a:t>https://</a:t>
            </a:r>
            <a:r>
              <a:rPr lang="en-US" sz="2400" b="1" i="1" dirty="0">
                <a:latin typeface="HelveticaNeueLT Std" panose="020B0604020202020204" pitchFamily="34" charset="0"/>
                <a:hlinkClick r:id="rId3"/>
              </a:rPr>
              <a:t>abp.io</a:t>
            </a:r>
            <a:r>
              <a:rPr lang="en-US" sz="2400" dirty="0">
                <a:latin typeface="HelveticaNeueLT Std" panose="020B0604020202020204" pitchFamily="34" charset="0"/>
              </a:rPr>
              <a:t> for more</a:t>
            </a:r>
          </a:p>
        </p:txBody>
      </p:sp>
    </p:spTree>
    <p:extLst>
      <p:ext uri="{BB962C8B-B14F-4D97-AF65-F5344CB8AC3E}">
        <p14:creationId xmlns:p14="http://schemas.microsoft.com/office/powerpoint/2010/main" val="1908414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644B7E-391E-433E-A42F-A741F062A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C954FB-3465-4475-A3C0-29122D96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HelveticaNeueLT Std Med Cn" panose="020B0606030502030204" pitchFamily="34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E08AD-59B9-4F89-8FF7-20D3FAB09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212" y="2894410"/>
            <a:ext cx="5289295" cy="2817621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b="1" dirty="0">
                <a:latin typeface="HelveticaNeueLT Std Med Cn" panose="020B0606030502030204" pitchFamily="34" charset="0"/>
              </a:rPr>
              <a:t>FROM MONOLITHIC TO MICROSERVICE:</a:t>
            </a:r>
            <a:br>
              <a:rPr lang="en-US" sz="2400" b="1" dirty="0">
                <a:latin typeface="HelveticaNeueLT Std Med Cn" panose="020B0606030502030204" pitchFamily="34" charset="0"/>
              </a:rPr>
            </a:br>
            <a:r>
              <a:rPr lang="en-US" sz="2400" i="1" dirty="0">
                <a:latin typeface="HelveticaNeueLT Std Med Cn" panose="020B0606030502030204" pitchFamily="34" charset="0"/>
              </a:rPr>
              <a:t>CHALLENGES OF THE DISTRIBUTED ARCHITECTURE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F5033781-CD5E-4B09-B328-AF49310E603E}"/>
              </a:ext>
            </a:extLst>
          </p:cNvPr>
          <p:cNvSpPr/>
          <p:nvPr/>
        </p:nvSpPr>
        <p:spPr>
          <a:xfrm>
            <a:off x="6832541" y="2869548"/>
            <a:ext cx="45212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HelveticaNeueLT Std Med Cn" panose="020B0606030502030204" pitchFamily="34" charset="0"/>
              </a:rPr>
              <a:t>THE </a:t>
            </a:r>
            <a:r>
              <a:rPr lang="en-US" sz="2400" b="1" dirty="0">
                <a:latin typeface="HelveticaNeueLT Std Med Cn" panose="020B0606030502030204" pitchFamily="34" charset="0"/>
              </a:rPr>
              <a:t>IMPLEMENTATION</a:t>
            </a:r>
            <a:endParaRPr lang="en-US" sz="2400" dirty="0">
              <a:latin typeface="HelveticaNeueLT Std Med Cn" panose="020B0606030502030204" pitchFamily="34" charset="0"/>
            </a:endParaRPr>
          </a:p>
        </p:txBody>
      </p:sp>
      <p:sp>
        <p:nvSpPr>
          <p:cNvPr id="9" name="Dikdörtgen 8">
            <a:extLst>
              <a:ext uri="{FF2B5EF4-FFF2-40B4-BE49-F238E27FC236}">
                <a16:creationId xmlns:a16="http://schemas.microsoft.com/office/drawing/2014/main" id="{E7E1C5F9-EAFB-4C94-9310-70CB6F3DBA66}"/>
              </a:ext>
            </a:extLst>
          </p:cNvPr>
          <p:cNvSpPr/>
          <p:nvPr/>
        </p:nvSpPr>
        <p:spPr>
          <a:xfrm>
            <a:off x="590212" y="2156800"/>
            <a:ext cx="23411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- I</a:t>
            </a:r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231070D0-0621-47D4-AD9A-7D16BC3F72FE}"/>
              </a:ext>
            </a:extLst>
          </p:cNvPr>
          <p:cNvSpPr/>
          <p:nvPr/>
        </p:nvSpPr>
        <p:spPr>
          <a:xfrm>
            <a:off x="6832541" y="2156800"/>
            <a:ext cx="25017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- II</a:t>
            </a:r>
          </a:p>
        </p:txBody>
      </p:sp>
    </p:spTree>
    <p:extLst>
      <p:ext uri="{BB962C8B-B14F-4D97-AF65-F5344CB8AC3E}">
        <p14:creationId xmlns:p14="http://schemas.microsoft.com/office/powerpoint/2010/main" val="298486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434043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1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</a:t>
            </a:r>
            <a:br>
              <a:rPr lang="en-US" sz="4800" dirty="0"/>
            </a:br>
            <a:r>
              <a:rPr lang="en-US" sz="4800" dirty="0">
                <a:latin typeface="HelveticaNeueLT Std Med Cn" panose="020B0606030502030204" pitchFamily="34" charset="0"/>
              </a:rPr>
              <a:t>FROM MONOLITHIC TO MICROSERVICE</a:t>
            </a:r>
            <a:br>
              <a:rPr lang="en-US" sz="4800" dirty="0">
                <a:latin typeface="HelveticaNeueLT Std Med Cn" panose="020B0606030502030204" pitchFamily="34" charset="0"/>
              </a:rPr>
            </a:br>
            <a:r>
              <a:rPr lang="en-US" sz="3200" dirty="0">
                <a:latin typeface="HelveticaNeueLT Std Med Cn" panose="020B0606030502030204" pitchFamily="34" charset="0"/>
              </a:rPr>
              <a:t>CHALLENGES OF THE DISTRIBUTED ARCHITECTURE</a:t>
            </a:r>
            <a:endParaRPr lang="en-US" sz="3600" dirty="0">
              <a:latin typeface="HelveticaNeueLT Std Med Cn" panose="020B0606030502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30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 </a:t>
            </a:r>
            <a:r>
              <a:rPr lang="en-US" sz="2400" dirty="0">
                <a:latin typeface="HelveticaNeueLT Std Med Cn" panose="020B0606030502030204" pitchFamily="34" charset="0"/>
              </a:rPr>
              <a:t>: FROM MONOLITHIC TO MICROSERVICE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Simple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7398" y="2372868"/>
            <a:ext cx="6270165" cy="4351338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HelveticaNeueLT Std" panose="020B0604020202020204" pitchFamily="34" charset="0"/>
              </a:rPr>
              <a:t>Single</a:t>
            </a:r>
            <a:r>
              <a:rPr lang="en-US" sz="2000" dirty="0">
                <a:latin typeface="HelveticaNeueLT Std" panose="020B0604020202020204" pitchFamily="34" charset="0"/>
              </a:rPr>
              <a:t> programming language/platform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Dependency </a:t>
            </a:r>
            <a:r>
              <a:rPr lang="en-US" sz="2000" b="1" dirty="0">
                <a:latin typeface="HelveticaNeueLT Std" panose="020B0604020202020204" pitchFamily="34" charset="0"/>
              </a:rPr>
              <a:t>Injection</a:t>
            </a:r>
            <a:r>
              <a:rPr lang="en-US" sz="2000" dirty="0">
                <a:latin typeface="HelveticaNeueLT Std" panose="020B0604020202020204" pitchFamily="34" charset="0"/>
              </a:rPr>
              <a:t> &amp; simple </a:t>
            </a:r>
            <a:r>
              <a:rPr lang="en-US" sz="2000" b="1" dirty="0">
                <a:latin typeface="HelveticaNeueLT Std" panose="020B0604020202020204" pitchFamily="34" charset="0"/>
              </a:rPr>
              <a:t>method calls</a:t>
            </a:r>
            <a:r>
              <a:rPr lang="en-US" sz="2000" dirty="0">
                <a:latin typeface="HelveticaNeueLT Std" panose="020B0604020202020204" pitchFamily="34" charset="0"/>
              </a:rPr>
              <a:t>.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Easy to create database </a:t>
            </a:r>
            <a:r>
              <a:rPr lang="en-US" sz="2000" b="1" dirty="0">
                <a:latin typeface="HelveticaNeueLT Std" panose="020B0604020202020204" pitchFamily="34" charset="0"/>
              </a:rPr>
              <a:t>transaction</a:t>
            </a:r>
            <a:r>
              <a:rPr lang="en-US" sz="2000" dirty="0">
                <a:latin typeface="HelveticaNeueLT Std" panose="020B0604020202020204" pitchFamily="34" charset="0"/>
              </a:rPr>
              <a:t> scopes.</a:t>
            </a:r>
          </a:p>
          <a:p>
            <a:r>
              <a:rPr lang="en-US" sz="2000" b="1" dirty="0">
                <a:latin typeface="HelveticaNeueLT Std" panose="020B0604020202020204" pitchFamily="34" charset="0"/>
              </a:rPr>
              <a:t>In-process</a:t>
            </a:r>
            <a:r>
              <a:rPr lang="en-US" sz="2000" dirty="0">
                <a:latin typeface="HelveticaNeueLT Std" panose="020B0604020202020204" pitchFamily="34" charset="0"/>
              </a:rPr>
              <a:t> &amp; transactional messaging/event bus.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D67543-6C2F-4B91-BC6C-4D2AE16CA551}"/>
              </a:ext>
            </a:extLst>
          </p:cNvPr>
          <p:cNvSpPr/>
          <p:nvPr/>
        </p:nvSpPr>
        <p:spPr>
          <a:xfrm>
            <a:off x="1601822" y="2372868"/>
            <a:ext cx="2685288" cy="21122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Monolithic Application</a:t>
            </a:r>
          </a:p>
          <a:p>
            <a:pPr algn="ctr"/>
            <a:r>
              <a:rPr lang="en-US" dirty="0"/>
              <a:t>(UI, APIs, Services,  DTOs, Entities, Repositories…)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2164178" y="502091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944466" y="4485132"/>
            <a:ext cx="0" cy="535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727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FF"/>
                </a:solidFill>
                <a:latin typeface="HelveticaNeueLT Std Med Cn" panose="020B0606030502030204" pitchFamily="34" charset="0"/>
              </a:rPr>
              <a:t>PART – I </a:t>
            </a:r>
            <a:r>
              <a:rPr lang="en-US" sz="2400" dirty="0">
                <a:latin typeface="HelveticaNeueLT Std Med Cn" panose="020B0606030502030204" pitchFamily="34" charset="0"/>
              </a:rPr>
              <a:t>: FROM MONOLITHIC TO MICROSERVICE</a:t>
            </a:r>
            <a:br>
              <a:rPr lang="en-US" sz="2800" dirty="0">
                <a:latin typeface="HelveticaNeueLT Std Med Cn" panose="020B0606030502030204" pitchFamily="34" charset="0"/>
              </a:rPr>
            </a:br>
            <a:r>
              <a:rPr lang="en-US" dirty="0">
                <a:latin typeface="HelveticaNeueLT Std Med Cn" panose="020B0606030502030204" pitchFamily="34" charset="0"/>
              </a:rPr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2161" y="2252020"/>
            <a:ext cx="5165830" cy="4351338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HelveticaNeueLT Std" panose="020B0604020202020204" pitchFamily="34" charset="0"/>
              </a:rPr>
              <a:t>Organize codebase </a:t>
            </a:r>
            <a:r>
              <a:rPr lang="en-US" sz="2000" dirty="0">
                <a:latin typeface="HelveticaNeueLT Std" panose="020B0604020202020204" pitchFamily="34" charset="0"/>
              </a:rPr>
              <a:t>better by layering</a:t>
            </a:r>
          </a:p>
          <a:p>
            <a:r>
              <a:rPr lang="en-US" sz="2000" dirty="0">
                <a:latin typeface="HelveticaNeueLT Std" panose="020B0604020202020204" pitchFamily="34" charset="0"/>
              </a:rPr>
              <a:t>Domain Driven Design (</a:t>
            </a:r>
            <a:r>
              <a:rPr lang="en-US" sz="2000" b="1" dirty="0">
                <a:latin typeface="HelveticaNeueLT Std" panose="020B0604020202020204" pitchFamily="34" charset="0"/>
              </a:rPr>
              <a:t>DDD</a:t>
            </a:r>
            <a:r>
              <a:rPr lang="en-US" sz="2000" dirty="0">
                <a:latin typeface="HelveticaNeueLT Std" panose="020B0604020202020204" pitchFamily="34" charset="0"/>
              </a:rPr>
              <a:t>) layers: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Domain Layer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Application Layer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Presentation Layer</a:t>
            </a:r>
          </a:p>
          <a:p>
            <a:pPr lvl="1"/>
            <a:r>
              <a:rPr lang="en-US" sz="2000" dirty="0">
                <a:latin typeface="HelveticaNeueLT Std" panose="020B0604020202020204" pitchFamily="34" charset="0"/>
              </a:rPr>
              <a:t>Infrastructure Layer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8419973" y="5004795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10" idx="2"/>
            <a:endCxn id="6" idx="0"/>
          </p:cNvCxnSpPr>
          <p:nvPr/>
        </p:nvCxnSpPr>
        <p:spPr>
          <a:xfrm>
            <a:off x="9200261" y="4661888"/>
            <a:ext cx="0" cy="342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E12B070-C10C-4EE9-A11B-154EC6785AE9}"/>
              </a:ext>
            </a:extLst>
          </p:cNvPr>
          <p:cNvSpPr/>
          <p:nvPr/>
        </p:nvSpPr>
        <p:spPr>
          <a:xfrm>
            <a:off x="7725638" y="2350489"/>
            <a:ext cx="2949246" cy="2311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Infrastructure</a:t>
            </a:r>
          </a:p>
          <a:p>
            <a:pPr algn="r"/>
            <a:r>
              <a:rPr lang="en-US" dirty="0"/>
              <a:t>Layer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ADDD9-A9E6-4A5E-8CD3-B6B28F73CC8E}"/>
              </a:ext>
            </a:extLst>
          </p:cNvPr>
          <p:cNvSpPr txBox="1"/>
          <p:nvPr/>
        </p:nvSpPr>
        <p:spPr>
          <a:xfrm>
            <a:off x="6749459" y="2589997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Presentation Layer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A61B61-F7DD-43CD-8575-AB2D14966A91}"/>
              </a:ext>
            </a:extLst>
          </p:cNvPr>
          <p:cNvSpPr txBox="1"/>
          <p:nvPr/>
        </p:nvSpPr>
        <p:spPr>
          <a:xfrm>
            <a:off x="6749459" y="3319946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Application Layer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0487F6-88B9-4994-B8F2-A3DAEC4C3723}"/>
              </a:ext>
            </a:extLst>
          </p:cNvPr>
          <p:cNvSpPr txBox="1"/>
          <p:nvPr/>
        </p:nvSpPr>
        <p:spPr>
          <a:xfrm>
            <a:off x="6749459" y="4049895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Domain Layer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A67ECB-746A-451E-BAC0-C0998792D034}"/>
              </a:ext>
            </a:extLst>
          </p:cNvPr>
          <p:cNvCxnSpPr/>
          <p:nvPr/>
        </p:nvCxnSpPr>
        <p:spPr>
          <a:xfrm>
            <a:off x="7153589" y="2961853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DCF84A-0F65-483A-BDC5-566549C7D873}"/>
              </a:ext>
            </a:extLst>
          </p:cNvPr>
          <p:cNvCxnSpPr/>
          <p:nvPr/>
        </p:nvCxnSpPr>
        <p:spPr>
          <a:xfrm>
            <a:off x="7153589" y="3706988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D52B157A-0B62-49CE-80CC-71D5E5E09343}"/>
              </a:ext>
            </a:extLst>
          </p:cNvPr>
          <p:cNvCxnSpPr>
            <a:cxnSpLocks/>
          </p:cNvCxnSpPr>
          <p:nvPr/>
        </p:nvCxnSpPr>
        <p:spPr>
          <a:xfrm rot="10800000">
            <a:off x="7411740" y="4421752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019BF73-90A6-43FF-9FEE-62AA8F9E9D79}"/>
              </a:ext>
            </a:extLst>
          </p:cNvPr>
          <p:cNvCxnSpPr>
            <a:cxnSpLocks/>
          </p:cNvCxnSpPr>
          <p:nvPr/>
        </p:nvCxnSpPr>
        <p:spPr>
          <a:xfrm rot="10800000">
            <a:off x="7411740" y="3691802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0709A19-2046-49AB-BA33-D7AA4C7AEAFB}"/>
              </a:ext>
            </a:extLst>
          </p:cNvPr>
          <p:cNvCxnSpPr>
            <a:cxnSpLocks/>
          </p:cNvCxnSpPr>
          <p:nvPr/>
        </p:nvCxnSpPr>
        <p:spPr>
          <a:xfrm rot="10800000">
            <a:off x="7411738" y="295791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356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7513</TotalTime>
  <Words>1584</Words>
  <Application>Microsoft Office PowerPoint</Application>
  <PresentationFormat>Widescreen</PresentationFormat>
  <Paragraphs>436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HelveticaNeueLT Std</vt:lpstr>
      <vt:lpstr>Arial</vt:lpstr>
      <vt:lpstr>Calibri</vt:lpstr>
      <vt:lpstr>HelveticaNeueLT Std Med Cn</vt:lpstr>
      <vt:lpstr>Courier New</vt:lpstr>
      <vt:lpstr>Calibri Light</vt:lpstr>
      <vt:lpstr>Office Theme</vt:lpstr>
      <vt:lpstr>MICROSERVICE IMPLEMENTATION: TOOLS, PATTERNS &amp; PRACTICES</vt:lpstr>
      <vt:lpstr>ABOUT ME  Halil İbrahim Kalkan                   </vt:lpstr>
      <vt:lpstr>WE ARE DEVELOPING OPEN SOURCE AND COMMERCIAL SOFTWARE DEVELOPMENT TOOLS</vt:lpstr>
      <vt:lpstr>ASP.NET BOILERPLATE</vt:lpstr>
      <vt:lpstr>ABP vNEXT</vt:lpstr>
      <vt:lpstr>AGENDA</vt:lpstr>
      <vt:lpstr>PART – I FROM MONOLITHIC TO MICROSERVICE CHALLENGES OF THE DISTRIBUTED ARCHITECTURE</vt:lpstr>
      <vt:lpstr>PART – I : FROM MONOLITHIC TO MICROSERVICE Simple Monolithic Application</vt:lpstr>
      <vt:lpstr>PART – I : FROM MONOLITHIC TO MICROSERVICE Layered Monolithic Application</vt:lpstr>
      <vt:lpstr>PART – I : FROM MONOLITHIC TO MICROSERVICE Layered Monolithic Application</vt:lpstr>
      <vt:lpstr>PART – I : FROM MONOLITHIC TO MICROSERVICE Modular Application</vt:lpstr>
      <vt:lpstr>PART – I : FROM MONOLITHIC TO MICROSERVICE Modular Application / Separated Databases</vt:lpstr>
      <vt:lpstr>PART – I : FROM MONOLITHIC TO MICROSERVICE Modular Application / Separated Databases</vt:lpstr>
      <vt:lpstr>PART – I : FROM MONOLITHIC TO MICROSERVICE Modular Application / Polyglot Persistence</vt:lpstr>
      <vt:lpstr>PART – I : FROM MONOLITHIC TO MICROSERVICE Modular Application / Separated Databases</vt:lpstr>
      <vt:lpstr>PART – I : FROM MONOLITHIC TO MICROSERVICE Distributed Services (SOA)</vt:lpstr>
      <vt:lpstr>PART – I : FROM MONOLITHIC TO MICROSERVICE Modular Application / Distributed Services (SOA)</vt:lpstr>
      <vt:lpstr>PART – I : FROM MONOLITHIC TO MICROSERVICE Modular Application / Distributed Services (SOA)</vt:lpstr>
      <vt:lpstr>PowerPoint Presentation</vt:lpstr>
      <vt:lpstr>PART – II : THE IMPLEMENTATION Overall Solution</vt:lpstr>
      <vt:lpstr>PowerPoint Presentation</vt:lpstr>
      <vt:lpstr>PART – II : THE IMPLEMENTATION Authentication with IdentityServer4</vt:lpstr>
      <vt:lpstr>PART – II : THE IMPLEMENTATION Authentication / Hybrid Flow</vt:lpstr>
      <vt:lpstr>PART – II : THE IMPLEMENTATION Authentication with IdentityServer4</vt:lpstr>
      <vt:lpstr>PART – II : THE IMPLEMENTATION API Gateways / Overall</vt:lpstr>
      <vt:lpstr>PART – II : THE IMPLEMENTATION API Gateways / Backend For Frontend Pattern</vt:lpstr>
      <vt:lpstr>PART – II : THE IMPLEMENTATION API Gateways / Ocelot Library</vt:lpstr>
      <vt:lpstr>PART – II : THE IMPLEMENTATION Synchronous Communication of Microservices</vt:lpstr>
      <vt:lpstr>PART – II : THE IMPLEMENTATION Dynamic C# API Proxies</vt:lpstr>
      <vt:lpstr>PowerPoint Presentation</vt:lpstr>
      <vt:lpstr>PART – II : THE IMPLEMENTATION Asynchronous Communication / Pub-Sub Msg</vt:lpstr>
      <vt:lpstr>PART – II : THE IMPLEMENTATION Asynchronous Communication / Event Bus</vt:lpstr>
      <vt:lpstr>PART – II : THE IMPLEMENTATION Asynchronous Communication / Event Bus</vt:lpstr>
      <vt:lpstr>PART – II : THE IMPLEMENTATION Data Duplication, Synchronization &amp; Lookup</vt:lpstr>
      <vt:lpstr>PART – II : THE IMPLEMENTATION Data Duplication, Synchronization &amp; Lookup</vt:lpstr>
      <vt:lpstr>PART – II : THE IMPLEMENTATION Data Duplication, Synchronization &amp; Lookup</vt:lpstr>
      <vt:lpstr>PART – II : THE IMPLEMENTATION Service-to-Service Calls / Access Tokens</vt:lpstr>
      <vt:lpstr>PART – II : THE IMPLEMENTATION Service-to-Service Calls / Access Tokens</vt:lpstr>
      <vt:lpstr>PART – II : THE IMPLEMENTATION Transaction Problem on Publishing Events</vt:lpstr>
      <vt:lpstr>PART – II : THE IMPLEMENTATION Transaction Problem on Publishing Events</vt:lpstr>
      <vt:lpstr>PART – II : THE IMPLEMENTATION Central Logging to Elasticsearch &amp; Kibana UI</vt:lpstr>
      <vt:lpstr>PowerPoint Presentation</vt:lpstr>
      <vt:lpstr>Further Learning / Resources</vt:lpstr>
      <vt:lpstr> Halil İbrahim Kalkan                      </vt:lpstr>
      <vt:lpstr> Halil İbrahim Kalkan                     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 Solution: Tools, Patterns &amp; Practices</dc:title>
  <dc:creator>Halil Kalkan</dc:creator>
  <cp:lastModifiedBy>Halil Kalkan</cp:lastModifiedBy>
  <cp:revision>226</cp:revision>
  <dcterms:created xsi:type="dcterms:W3CDTF">2019-02-25T13:56:54Z</dcterms:created>
  <dcterms:modified xsi:type="dcterms:W3CDTF">2019-04-09T13:50:03Z</dcterms:modified>
</cp:coreProperties>
</file>

<file path=docProps/thumbnail.jpeg>
</file>